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69" r:id="rId2"/>
    <p:sldId id="257" r:id="rId3"/>
    <p:sldId id="380" r:id="rId4"/>
    <p:sldId id="375" r:id="rId5"/>
    <p:sldId id="377" r:id="rId6"/>
    <p:sldId id="273" r:id="rId7"/>
    <p:sldId id="376" r:id="rId8"/>
    <p:sldId id="278" r:id="rId9"/>
    <p:sldId id="378" r:id="rId10"/>
    <p:sldId id="379" r:id="rId11"/>
    <p:sldId id="280" r:id="rId12"/>
    <p:sldId id="295" r:id="rId13"/>
    <p:sldId id="296" r:id="rId14"/>
    <p:sldId id="282" r:id="rId15"/>
    <p:sldId id="283" r:id="rId16"/>
    <p:sldId id="284" r:id="rId17"/>
    <p:sldId id="285" r:id="rId18"/>
    <p:sldId id="297" r:id="rId19"/>
    <p:sldId id="286" r:id="rId20"/>
    <p:sldId id="298" r:id="rId21"/>
    <p:sldId id="288" r:id="rId22"/>
    <p:sldId id="299" r:id="rId23"/>
    <p:sldId id="292" r:id="rId24"/>
    <p:sldId id="293" r:id="rId25"/>
    <p:sldId id="274" r:id="rId26"/>
    <p:sldId id="373" r:id="rId27"/>
    <p:sldId id="272" r:id="rId28"/>
    <p:sldId id="275" r:id="rId29"/>
    <p:sldId id="301" r:id="rId30"/>
    <p:sldId id="302" r:id="rId31"/>
    <p:sldId id="303" r:id="rId32"/>
    <p:sldId id="277" r:id="rId33"/>
    <p:sldId id="276" r:id="rId34"/>
    <p:sldId id="317" r:id="rId35"/>
    <p:sldId id="305" r:id="rId36"/>
    <p:sldId id="306" r:id="rId37"/>
    <p:sldId id="314" r:id="rId38"/>
    <p:sldId id="315" r:id="rId39"/>
    <p:sldId id="318" r:id="rId40"/>
    <p:sldId id="316" r:id="rId41"/>
    <p:sldId id="319" r:id="rId42"/>
    <p:sldId id="308" r:id="rId43"/>
    <p:sldId id="320" r:id="rId44"/>
    <p:sldId id="321" r:id="rId45"/>
    <p:sldId id="366" r:id="rId46"/>
    <p:sldId id="358" r:id="rId47"/>
    <p:sldId id="359" r:id="rId48"/>
    <p:sldId id="360" r:id="rId49"/>
    <p:sldId id="361" r:id="rId50"/>
    <p:sldId id="362" r:id="rId51"/>
    <p:sldId id="363" r:id="rId52"/>
    <p:sldId id="364" r:id="rId53"/>
    <p:sldId id="365" r:id="rId54"/>
    <p:sldId id="309" r:id="rId55"/>
    <p:sldId id="310" r:id="rId56"/>
    <p:sldId id="311" r:id="rId57"/>
    <p:sldId id="312" r:id="rId58"/>
    <p:sldId id="322" r:id="rId59"/>
    <p:sldId id="323" r:id="rId60"/>
    <p:sldId id="324" r:id="rId61"/>
    <p:sldId id="326" r:id="rId62"/>
    <p:sldId id="331" r:id="rId63"/>
    <p:sldId id="329" r:id="rId64"/>
    <p:sldId id="332" r:id="rId65"/>
    <p:sldId id="330" r:id="rId66"/>
    <p:sldId id="327" r:id="rId67"/>
    <p:sldId id="325" r:id="rId68"/>
    <p:sldId id="328" r:id="rId69"/>
    <p:sldId id="270" r:id="rId70"/>
    <p:sldId id="345" r:id="rId71"/>
    <p:sldId id="346" r:id="rId72"/>
    <p:sldId id="347" r:id="rId73"/>
    <p:sldId id="348" r:id="rId74"/>
    <p:sldId id="354" r:id="rId75"/>
    <p:sldId id="355" r:id="rId76"/>
    <p:sldId id="356" r:id="rId77"/>
    <p:sldId id="357" r:id="rId78"/>
    <p:sldId id="349" r:id="rId79"/>
    <p:sldId id="350" r:id="rId80"/>
    <p:sldId id="351" r:id="rId81"/>
    <p:sldId id="352" r:id="rId82"/>
    <p:sldId id="353" r:id="rId83"/>
    <p:sldId id="367" r:id="rId84"/>
    <p:sldId id="368" r:id="rId85"/>
    <p:sldId id="369" r:id="rId86"/>
    <p:sldId id="370" r:id="rId87"/>
    <p:sldId id="371" r:id="rId88"/>
    <p:sldId id="343" r:id="rId89"/>
    <p:sldId id="341" r:id="rId90"/>
    <p:sldId id="333" r:id="rId91"/>
    <p:sldId id="334" r:id="rId92"/>
    <p:sldId id="335" r:id="rId93"/>
    <p:sldId id="336" r:id="rId94"/>
    <p:sldId id="337" r:id="rId95"/>
    <p:sldId id="338" r:id="rId96"/>
    <p:sldId id="339" r:id="rId97"/>
    <p:sldId id="342" r:id="rId98"/>
    <p:sldId id="340" r:id="rId99"/>
    <p:sldId id="372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8BFC6A-1047-4DA4-9D27-2664B2881DCE}">
          <p14:sldIdLst>
            <p14:sldId id="269"/>
            <p14:sldId id="257"/>
            <p14:sldId id="380"/>
            <p14:sldId id="375"/>
            <p14:sldId id="377"/>
          </p14:sldIdLst>
        </p14:section>
        <p14:section name="CSUPowerFlowPPT slides 4-19" id="{9D9864E0-4A50-4216-9D65-1152E71A508D}">
          <p14:sldIdLst>
            <p14:sldId id="273"/>
            <p14:sldId id="376"/>
            <p14:sldId id="278"/>
            <p14:sldId id="378"/>
            <p14:sldId id="379"/>
            <p14:sldId id="280"/>
            <p14:sldId id="295"/>
            <p14:sldId id="296"/>
            <p14:sldId id="282"/>
            <p14:sldId id="283"/>
            <p14:sldId id="284"/>
            <p14:sldId id="285"/>
            <p14:sldId id="297"/>
            <p14:sldId id="286"/>
            <p14:sldId id="298"/>
            <p14:sldId id="288"/>
            <p14:sldId id="299"/>
            <p14:sldId id="292"/>
            <p14:sldId id="293"/>
            <p14:sldId id="274"/>
          </p14:sldIdLst>
        </p14:section>
        <p14:section name="Bergen and Vittal" id="{DB2D670E-4814-40E0-8A1A-82D9AAC6EA1B}">
          <p14:sldIdLst>
            <p14:sldId id="373"/>
            <p14:sldId id="272"/>
            <p14:sldId id="275"/>
            <p14:sldId id="301"/>
            <p14:sldId id="302"/>
            <p14:sldId id="303"/>
            <p14:sldId id="277"/>
            <p14:sldId id="276"/>
            <p14:sldId id="317"/>
            <p14:sldId id="305"/>
            <p14:sldId id="306"/>
            <p14:sldId id="314"/>
            <p14:sldId id="315"/>
            <p14:sldId id="318"/>
            <p14:sldId id="316"/>
            <p14:sldId id="319"/>
            <p14:sldId id="308"/>
            <p14:sldId id="320"/>
            <p14:sldId id="321"/>
            <p14:sldId id="366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09"/>
            <p14:sldId id="310"/>
            <p14:sldId id="311"/>
            <p14:sldId id="312"/>
            <p14:sldId id="322"/>
            <p14:sldId id="323"/>
            <p14:sldId id="324"/>
            <p14:sldId id="326"/>
            <p14:sldId id="331"/>
            <p14:sldId id="329"/>
            <p14:sldId id="332"/>
            <p14:sldId id="330"/>
            <p14:sldId id="327"/>
            <p14:sldId id="325"/>
            <p14:sldId id="328"/>
            <p14:sldId id="270"/>
            <p14:sldId id="345"/>
            <p14:sldId id="346"/>
            <p14:sldId id="347"/>
            <p14:sldId id="348"/>
            <p14:sldId id="354"/>
            <p14:sldId id="355"/>
            <p14:sldId id="356"/>
            <p14:sldId id="357"/>
            <p14:sldId id="349"/>
            <p14:sldId id="350"/>
            <p14:sldId id="351"/>
            <p14:sldId id="352"/>
            <p14:sldId id="353"/>
            <p14:sldId id="367"/>
            <p14:sldId id="368"/>
            <p14:sldId id="369"/>
            <p14:sldId id="370"/>
            <p14:sldId id="371"/>
            <p14:sldId id="343"/>
            <p14:sldId id="341"/>
            <p14:sldId id="333"/>
            <p14:sldId id="334"/>
            <p14:sldId id="335"/>
            <p14:sldId id="336"/>
            <p14:sldId id="337"/>
            <p14:sldId id="338"/>
            <p14:sldId id="339"/>
            <p14:sldId id="342"/>
            <p14:sldId id="340"/>
            <p14:sldId id="372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3x781" initials="d" lastIdx="3" clrIdx="0"/>
  <p:cmAuthor id="1" name="Janelle Hammerstrom" initials="JLH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99" autoAdjust="0"/>
    <p:restoredTop sz="94660"/>
  </p:normalViewPr>
  <p:slideViewPr>
    <p:cSldViewPr>
      <p:cViewPr>
        <p:scale>
          <a:sx n="75" d="100"/>
          <a:sy n="75" d="100"/>
        </p:scale>
        <p:origin x="-1782" y="-12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4906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4" Type="http://schemas.openxmlformats.org/officeDocument/2006/relationships/image" Target="../media/image7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11/21/2011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56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7394A-13A0-45FB-967F-FB72B37F6B01}" type="datetime1">
              <a:rPr lang="en-US" smtClean="0"/>
              <a:t>11/21/2011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4E81-B056-46CF-8D62-5D03DFE8DFBD}" type="datetime1">
              <a:rPr lang="en-US" smtClean="0"/>
              <a:t>11/21/2011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2ECD-2BA5-49F2-98F9-DF9A118D90FB}" type="datetime1">
              <a:rPr lang="en-US" smtClean="0"/>
              <a:t>11/21/2011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FBCF1-CDC8-41B1-AA0E-2D1A40D1BAB5}" type="datetime1">
              <a:rPr lang="en-US" smtClean="0"/>
              <a:t>11/21/2011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913C-8F18-48E7-8ADC-147DBC04F0BE}" type="datetime1">
              <a:rPr lang="en-US" smtClean="0"/>
              <a:t>11/21/2011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11DE1-5107-4FD2-B10C-36D35622AC71}" type="datetime1">
              <a:rPr lang="en-US" smtClean="0"/>
              <a:t>11/21/2011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65B578-23AF-45ED-B643-45831F5DF1CF}" type="datetime1">
              <a:rPr lang="en-US" smtClean="0"/>
              <a:t>11/21/2011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2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76.wmf"/><Relationship Id="rId4" Type="http://schemas.openxmlformats.org/officeDocument/2006/relationships/image" Target="../media/image73.wmf"/><Relationship Id="rId9" Type="http://schemas.openxmlformats.org/officeDocument/2006/relationships/oleObject" Target="../embeddings/oleObject10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77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0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Substation and Distribution Automation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3: </a:t>
            </a:r>
            <a:r>
              <a:rPr lang="en-US" dirty="0"/>
              <a:t>Distribution level power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5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node will often have multiple lines connected to it.</a:t>
            </a:r>
          </a:p>
          <a:p>
            <a:endParaRPr lang="en-US" dirty="0" smtClean="0"/>
          </a:p>
          <a:p>
            <a:r>
              <a:rPr lang="en-US" dirty="0" smtClean="0"/>
              <a:t>The capacitance values from the multiple lines can be combined into a single effective value.</a:t>
            </a:r>
          </a:p>
          <a:p>
            <a:endParaRPr lang="en-US" dirty="0" smtClean="0"/>
          </a:p>
          <a:p>
            <a:r>
              <a:rPr lang="en-US" dirty="0" smtClean="0"/>
              <a:t>The resultant model is a series impendence between each node, and a single shunt value.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496" y="2306498"/>
            <a:ext cx="3554008" cy="3113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5257800" y="4572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5622925" y="266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685800" y="1024474"/>
            <a:ext cx="7924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lumped shunt capacitance values can determined using the equations of (4).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 smtClean="0"/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12,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23,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34,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𝑐h𝑟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462084"/>
                <a:ext cx="4800600" cy="332911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305800" y="37338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74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838200"/>
            <a:ext cx="86867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Besides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 ground node,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there are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four other nodes (buses) at which the current from the sources is injected into the network.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57200" y="1759803"/>
            <a:ext cx="8686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Applying Kirchhoff’s current law (KCL) at nodes 1,2,3 and 4, respectively, to get the following four equations: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264456"/>
                <a:ext cx="8229600" cy="2246769"/>
              </a:xfrm>
              <a:prstGeom prst="rect">
                <a:avLst/>
              </a:prstGeom>
              <a:blipFill rotWithShape="1">
                <a:blip r:embed="rId2"/>
                <a:stretch>
                  <a:fillRect b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382000" y="4262735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12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5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1400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20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24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1400" i="1">
                            <a:latin typeface="Cambria Math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40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24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34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1400" dirty="0"/>
              </a:p>
              <a:p>
                <a:r>
                  <a:rPr lang="en-US" sz="1400" dirty="0"/>
                  <a:t> 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38" y="2339469"/>
                <a:ext cx="9144000" cy="11319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382000" y="2674624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3926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Rearranging and writing in matrix form gives: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C7DC-E0FA-4EB4-B790-BEAD057346F7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13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ontent Placeholder 11"/>
          <p:cNvSpPr txBox="1">
            <a:spLocks/>
          </p:cNvSpPr>
          <p:nvPr/>
        </p:nvSpPr>
        <p:spPr>
          <a:xfrm>
            <a:off x="457200" y="3756531"/>
            <a:ext cx="8229600" cy="23394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Equation (6) is for a system with 4 nodes, but the general formulation can </a:t>
            </a:r>
            <a:r>
              <a:rPr lang="en-US" dirty="0" smtClean="0">
                <a:solidFill>
                  <a:srgbClr val="000000"/>
                </a:solidFill>
              </a:rPr>
              <a:t>be expanded </a:t>
            </a:r>
            <a:r>
              <a:rPr lang="en-US" dirty="0" smtClean="0">
                <a:solidFill>
                  <a:srgbClr val="000000"/>
                </a:solidFill>
              </a:rPr>
              <a:t>to include any number of nodes.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When the correct values of voltage are known, the currents calculated in equation (6) will equal the currents of the node injections from generation and load.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112440"/>
              </p:ext>
            </p:extLst>
          </p:nvPr>
        </p:nvGraphicFramePr>
        <p:xfrm>
          <a:off x="5486400" y="6019800"/>
          <a:ext cx="625475" cy="388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" name="Equation" r:id="rId3" imgW="469800" imgH="291960" progId="Equation.DSMT4">
                  <p:embed/>
                </p:oleObj>
              </mc:Choice>
              <mc:Fallback>
                <p:oleObj name="Equation" r:id="rId3" imgW="4698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6019800"/>
                        <a:ext cx="625475" cy="388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5" name="AutoShape 7"/>
          <p:cNvSpPr>
            <a:spLocks/>
          </p:cNvSpPr>
          <p:nvPr/>
        </p:nvSpPr>
        <p:spPr bwMode="auto">
          <a:xfrm rot="5400000">
            <a:off x="5591175" y="4420386"/>
            <a:ext cx="228600" cy="2724150"/>
          </a:xfrm>
          <a:prstGeom prst="righ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156050" y="1916350"/>
            <a:ext cx="79415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(7) can be recognized to be of the standard form:</a:t>
            </a:r>
          </a:p>
        </p:txBody>
      </p:sp>
      <p:graphicFrame>
        <p:nvGraphicFramePr>
          <p:cNvPr id="4814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093046"/>
              </p:ext>
            </p:extLst>
          </p:nvPr>
        </p:nvGraphicFramePr>
        <p:xfrm>
          <a:off x="215900" y="265906"/>
          <a:ext cx="83185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7" name="Equation" r:id="rId5" imgW="8318160" imgH="1358640" progId="Equation.DSMT4">
                  <p:embed/>
                </p:oleObj>
              </mc:Choice>
              <mc:Fallback>
                <p:oleObj name="Equation" r:id="rId5" imgW="8318160" imgH="1358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265906"/>
                        <a:ext cx="8318500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2" name="Text Box 14"/>
          <p:cNvSpPr txBox="1">
            <a:spLocks noChangeArrowheads="1"/>
          </p:cNvSpPr>
          <p:nvPr/>
        </p:nvSpPr>
        <p:spPr bwMode="auto">
          <a:xfrm>
            <a:off x="517525" y="25527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43" name="Text Box 15"/>
          <p:cNvSpPr txBox="1">
            <a:spLocks noChangeArrowheads="1"/>
          </p:cNvSpPr>
          <p:nvPr/>
        </p:nvSpPr>
        <p:spPr bwMode="auto">
          <a:xfrm>
            <a:off x="8626327" y="7620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(7)</a:t>
            </a: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8534400" y="46482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562" y="4076317"/>
                <a:ext cx="3920432" cy="127464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43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552700"/>
                <a:ext cx="4572000" cy="317009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24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5" grpId="0" animBg="1"/>
      <p:bldP spid="48144" grpId="0"/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28599" y="2590800"/>
            <a:ext cx="512147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Each off-diagonal term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I, 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1,2,3,4) is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mutual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transfer admittance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between nodes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and equals the negative of the sum of all admittances connected directly between these nodes.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Further,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ik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ki</a:t>
            </a:r>
            <a:endParaRPr lang="en-US" sz="2400" i="1" baseline="-25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3" y="2925494"/>
            <a:ext cx="3551237" cy="311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1371600"/>
            <a:ext cx="891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Each admittance </a:t>
            </a:r>
            <a:r>
              <a:rPr lang="en-US" sz="24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ii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= 1,2,3,4) is called the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self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(or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driving point admittance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) of node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and equals the algebraic sum of all the admittances terminating on the node.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</p:spTree>
    <p:extLst>
      <p:ext uri="{BB962C8B-B14F-4D97-AF65-F5344CB8AC3E}">
        <p14:creationId xmlns:p14="http://schemas.microsoft.com/office/powerpoint/2010/main" val="147613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8001000" y="1069939"/>
            <a:ext cx="609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(8)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31428" y="1819916"/>
            <a:ext cx="899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From index notation, Eq. (8) can be written in compact form as: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7990661" y="2514600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(9)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179896" y="3272135"/>
            <a:ext cx="89641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or, in matrix form: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7912973" y="36576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(10)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152400" y="4241899"/>
            <a:ext cx="8991599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		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denotes the matrix of bus admittance and is </a:t>
            </a:r>
          </a:p>
          <a:p>
            <a:pPr fontAlgn="base">
              <a:spcBef>
                <a:spcPct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                      known as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bus admittance matrix.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dimension of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BUS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matrix is (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) where n is the number of buses. </a:t>
            </a:r>
          </a:p>
          <a:p>
            <a:pPr marL="342900" indent="-342900" fontAlgn="base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number of nodes are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+ 1 including the ground (reference) node.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i="1">
                              <a:latin typeface="Cambria Math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675221"/>
                <a:ext cx="3719030" cy="11561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869975" y="2209800"/>
                <a:ext cx="337842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75" y="2209800"/>
                <a:ext cx="3378425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142579" y="3657600"/>
                <a:ext cx="24200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𝐵𝑈𝑆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579" y="3657600"/>
                <a:ext cx="242002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-2796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The Network Formulation Cont.</a:t>
            </a:r>
          </a:p>
        </p:txBody>
      </p:sp>
    </p:spTree>
    <p:extLst>
      <p:ext uri="{BB962C8B-B14F-4D97-AF65-F5344CB8AC3E}">
        <p14:creationId xmlns:p14="http://schemas.microsoft.com/office/powerpoint/2010/main" val="36555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50" grpId="0"/>
      <p:bldP spid="6151" grpId="0"/>
      <p:bldP spid="6153" grpId="0"/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04801" y="914400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complex power injected by the source into the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 bus of a power system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1" name="Text Box 7"/>
              <p:cNvSpPr txBox="1">
                <a:spLocks noChangeArrowheads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where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is the voltage at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th bus with respect to ground and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the source current injected into the bus.</a:t>
                </a:r>
              </a:p>
            </p:txBody>
          </p:sp>
        </mc:Choice>
        <mc:Fallback xmlns="">
          <p:sp>
            <p:nvSpPr>
              <p:cNvPr id="16391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2678668"/>
                <a:ext cx="7009987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1393" t="-5839" r="-348" b="-153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8152987" y="1905000"/>
            <a:ext cx="6015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(11)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304800" y="5124271"/>
            <a:ext cx="88391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load flow problem is handled more conveniently by use of 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rather than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i="1" baseline="30000" dirty="0" smtClean="0">
                <a:solidFill>
                  <a:srgbClr val="000000"/>
                </a:solidFill>
                <a:latin typeface="Times New Roman" pitchFamily="18" charset="0"/>
              </a:rPr>
              <a:t>*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67133" y="1961898"/>
                <a:ext cx="7333867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𝑗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33" y="1961898"/>
                <a:ext cx="7333867" cy="400302"/>
              </a:xfrm>
              <a:prstGeom prst="rect">
                <a:avLst/>
              </a:prstGeom>
              <a:blipFill rotWithShape="1"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17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1825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04800" y="3817203"/>
            <a:ext cx="861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As shown in (11), the power injections should equal the network flows.</a:t>
            </a:r>
          </a:p>
        </p:txBody>
      </p:sp>
    </p:spTree>
    <p:extLst>
      <p:ext uri="{BB962C8B-B14F-4D97-AF65-F5344CB8AC3E}">
        <p14:creationId xmlns:p14="http://schemas.microsoft.com/office/powerpoint/2010/main" val="28185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290935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Therefore, taking the complex conjugate of Eq.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(11) gives:</a:t>
            </a:r>
            <a:endParaRPr lang="en-US" sz="2400" dirty="0"/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8151935" y="2205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12"/>
              <p:cNvSpPr txBox="1">
                <a:spLocks noChangeArrowheads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from Eq. (9) to get:</a:t>
                </a:r>
              </a:p>
            </p:txBody>
          </p:sp>
        </mc:Choice>
        <mc:Fallback xmlns="">
          <p:sp>
            <p:nvSpPr>
              <p:cNvPr id="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505200"/>
                <a:ext cx="8686798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912" t="-130263" b="-1947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8134302" y="4495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2592486" y="2184418"/>
                <a:ext cx="3603038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486" y="2184418"/>
                <a:ext cx="3603038" cy="400302"/>
              </a:xfrm>
              <a:prstGeom prst="rect">
                <a:avLst/>
              </a:prstGeom>
              <a:blipFill rotWithShape="1"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2516286" y="4243422"/>
                <a:ext cx="4494114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286" y="4243422"/>
                <a:ext cx="4494114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2133600" cy="476250"/>
          </a:xfrm>
        </p:spPr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28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304800" y="1143000"/>
            <a:ext cx="883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Equating real and imaginary parts:</a:t>
            </a:r>
          </a:p>
        </p:txBody>
      </p:sp>
      <p:graphicFrame>
        <p:nvGraphicFramePr>
          <p:cNvPr id="17418" name="Object 10"/>
          <p:cNvGraphicFramePr>
            <a:graphicFrameLocks noChangeAspect="1"/>
          </p:cNvGraphicFramePr>
          <p:nvPr/>
        </p:nvGraphicFramePr>
        <p:xfrm>
          <a:off x="2616200" y="2247900"/>
          <a:ext cx="914400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3" name="Equation" r:id="rId3" imgW="914400" imgH="235080" progId="Equation.DSMT4">
                  <p:embed/>
                </p:oleObj>
              </mc:Choice>
              <mc:Fallback>
                <p:oleObj name="Equation" r:id="rId3" imgW="914400" imgH="235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2247900"/>
                        <a:ext cx="914400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302486" y="4800600"/>
            <a:ext cx="8765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In polar form: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3067158" y="1905000"/>
                <a:ext cx="2491323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Re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58" y="1905000"/>
                <a:ext cx="2491323" cy="9326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8025858" y="23622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(14)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961258" y="3505200"/>
                <a:ext cx="2829942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Im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258" y="3505200"/>
                <a:ext cx="2829942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8039840" y="38218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000" i="1" dirty="0" smtClean="0"/>
              </a:p>
              <a:p>
                <a:endParaRPr lang="en-US" sz="2000" i="1" dirty="0" smtClean="0"/>
              </a:p>
              <a:p>
                <a:r>
                  <a:rPr lang="en-US" sz="200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𝑖𝑘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0"/>
                <a:ext cx="9144000" cy="104400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077200" y="5634335"/>
            <a:ext cx="798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(16)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24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4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Module 3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Part 1 - </a:t>
            </a:r>
            <a:r>
              <a:rPr lang="en-US" dirty="0"/>
              <a:t>Review of Balanced Powerflow Techniques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Part 2 </a:t>
            </a:r>
            <a:r>
              <a:rPr lang="en-US" dirty="0"/>
              <a:t>- </a:t>
            </a:r>
            <a:r>
              <a:rPr lang="en-US" dirty="0" smtClean="0"/>
              <a:t>Forward </a:t>
            </a:r>
            <a:r>
              <a:rPr lang="en-US" dirty="0"/>
              <a:t>Backward Sweep (FBS) </a:t>
            </a:r>
            <a:r>
              <a:rPr lang="en-US" dirty="0" smtClean="0"/>
              <a:t>Method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Part 3 </a:t>
            </a:r>
            <a:r>
              <a:rPr lang="en-US" dirty="0"/>
              <a:t>- </a:t>
            </a:r>
            <a:r>
              <a:rPr lang="en-US" dirty="0" smtClean="0"/>
              <a:t>Three </a:t>
            </a:r>
            <a:r>
              <a:rPr lang="en-US" dirty="0"/>
              <a:t>Phase Current Injection (TCIM) Newton Raphson (NR)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/>
        </p:nvSpPr>
        <p:spPr bwMode="auto">
          <a:xfrm>
            <a:off x="381000" y="1371600"/>
            <a:ext cx="845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Real and reactive power flows between lines can be calculated:</a:t>
            </a:r>
          </a:p>
        </p:txBody>
      </p:sp>
      <p:sp>
        <p:nvSpPr>
          <p:cNvPr id="5" name="Text Box 29"/>
          <p:cNvSpPr txBox="1">
            <a:spLocks noChangeArrowheads="1"/>
          </p:cNvSpPr>
          <p:nvPr/>
        </p:nvSpPr>
        <p:spPr bwMode="auto">
          <a:xfrm>
            <a:off x="8153400" y="22815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(17)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717987" y="1981200"/>
                <a:ext cx="715633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7" y="1981200"/>
                <a:ext cx="7156332" cy="9326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8141573" y="3352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(18)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413187" y="3124200"/>
                <a:ext cx="8197413" cy="12404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/>
                </a:r>
                <a:br>
                  <a:rPr lang="en-US" sz="2000" dirty="0">
                    <a:latin typeface="Times New Roman" pitchFamily="18" charset="0"/>
                    <a:cs typeface="Times New Roman" pitchFamily="18" charset="0"/>
                  </a:rPr>
                </a:b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87" y="3124200"/>
                <a:ext cx="8197413" cy="124040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381000" y="4338935"/>
            <a:ext cx="84582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Because there are no energy storage elements, the reactive power flows in (17) and (18) are equal to the power injections in (1)-(3).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By relating these equations, the fundamental power flow equations are derived.</a:t>
            </a:r>
          </a:p>
        </p:txBody>
      </p:sp>
    </p:spTree>
    <p:extLst>
      <p:ext uri="{BB962C8B-B14F-4D97-AF65-F5344CB8AC3E}">
        <p14:creationId xmlns:p14="http://schemas.microsoft.com/office/powerpoint/2010/main" val="340181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453585" y="3200400"/>
            <a:ext cx="869810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represent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power flow equations at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buses of a power system (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real power flow equations and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reactive power flow equations).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7" name="Text Box 5"/>
              <p:cNvSpPr txBox="1">
                <a:spLocks noChangeArrowheads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Each bus is characterized by four variables;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resulting in a total of 4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n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variables.</a:t>
                </a:r>
              </a:p>
            </p:txBody>
          </p:sp>
        </mc:Choice>
        <mc:Fallback xmlns="">
          <p:sp>
            <p:nvSpPr>
              <p:cNvPr id="1843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435284"/>
                <a:ext cx="8686800" cy="707886"/>
              </a:xfrm>
              <a:prstGeom prst="rect">
                <a:avLst/>
              </a:prstGeom>
              <a:blipFill rotWithShape="1">
                <a:blip r:embed="rId2"/>
                <a:stretch>
                  <a:fillRect l="-561" t="-5172" b="-146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445894" y="5295570"/>
            <a:ext cx="869810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Equations (19) and (20) can be solved for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variables if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variables are specified.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21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0600"/>
                <a:ext cx="7994532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latin typeface="Times New Roman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=1,2,…,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81200"/>
                <a:ext cx="8197413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8065895" y="12260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8062266" y="2216681"/>
            <a:ext cx="10781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  <a:endParaRPr lang="en-US" sz="2000" i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34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/>
      <p:bldP spid="18437" grpId="0"/>
      <p:bldP spid="184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22863" y="1303870"/>
            <a:ext cx="84687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Practical considerations allow a power system analyst to fix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a priori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two variables at each bus.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34449" y="2269072"/>
            <a:ext cx="85183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The solution for the remaining 2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 bus variables is obtained by iterative numerical techniques.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0032" y="3280614"/>
            <a:ext cx="84479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Depending upon which two variables are specified, the buses are classified into three categories – PQ Buses (Load Buses), PV Buses (Generator Buses), Slack or Reference Bus.</a:t>
            </a:r>
            <a:endParaRPr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989089" y="4653317"/>
                <a:ext cx="7988939" cy="423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Slack bus (ref. bus) - Voltage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magnitude and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angle known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eqArr>
                          <m:eqArr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  </m:t>
                            </m:r>
                          </m:e>
                        </m:eqAr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89" y="4653317"/>
                <a:ext cx="7988939" cy="423577"/>
              </a:xfrm>
              <a:prstGeom prst="rect">
                <a:avLst/>
              </a:prstGeom>
              <a:blipFill rotWithShape="1">
                <a:blip r:embed="rId2"/>
                <a:stretch>
                  <a:fillRect l="-610" t="-7143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PV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power and voltage magnitude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5300023"/>
                <a:ext cx="8001155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PQ Bus : real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and reactive powers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known :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47" y="5939495"/>
                <a:ext cx="8008553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609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22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Powerflow Considerations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46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1" grpId="0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81000" y="1066800"/>
            <a:ext cx="87350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When we solve the power flow problem, all the variables must lie within practical limits.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3" name="Text Box 5"/>
              <p:cNvSpPr txBox="1">
                <a:spLocks noChangeArrowheads="1"/>
              </p:cNvSpPr>
              <p:nvPr/>
            </p:nvSpPr>
            <p:spPr bwMode="auto">
              <a:xfrm>
                <a:off x="381000" y="1900824"/>
                <a:ext cx="8707074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3714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8286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2858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7430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200275" indent="-371475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6574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31146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5718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4029075" indent="-3714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Tx/>
                  <a:buAutoNum type="romanLcParenBoth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Voltage magnitude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must satisfy the inequality:		</a:t>
                </a:r>
              </a:p>
            </p:txBody>
          </p:sp>
        </mc:Choice>
        <mc:Fallback xmlns="">
          <p:sp>
            <p:nvSpPr>
              <p:cNvPr id="2253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900824"/>
                <a:ext cx="8707074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630" t="-7692" b="-276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7923335" y="2510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(19)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2667000" y="2438400"/>
                <a:ext cx="2892267" cy="418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min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2438400"/>
                <a:ext cx="2892267" cy="418897"/>
              </a:xfrm>
              <a:prstGeom prst="rect">
                <a:avLst/>
              </a:prstGeom>
              <a:blipFill rotWithShape="1"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13"/>
              <p:cNvSpPr txBox="1">
                <a:spLocks noChangeArrowheads="1"/>
              </p:cNvSpPr>
              <p:nvPr/>
            </p:nvSpPr>
            <p:spPr bwMode="auto">
              <a:xfrm>
                <a:off x="1094764" y="3048000"/>
                <a:ext cx="8735036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(ii) Certain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’s  must satisfy the inequality constraint:</a:t>
                </a:r>
                <a:endParaRPr lang="en-US" sz="200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		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latin typeface="Times New Roman" pitchFamily="18" charset="0"/>
                            <a:cs typeface="Times New Roman" pitchFamily="18" charset="0"/>
                          </a:rPr>
                          <m:t>max</m:t>
                        </m:r>
                      </m:sub>
                    </m:sSub>
                  </m:oMath>
                </a14:m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8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4764" y="3048000"/>
                <a:ext cx="8735036" cy="1015663"/>
              </a:xfrm>
              <a:prstGeom prst="rect">
                <a:avLst/>
              </a:prstGeom>
              <a:blipFill rotWithShape="1">
                <a:blip r:embed="rId4"/>
                <a:stretch>
                  <a:fillRect l="-768" t="-2994" b="-59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7889403" y="373380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(20)</a:t>
            </a: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382168" y="4191000"/>
            <a:ext cx="876183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(iii) Because of  physical limitations on the generators, 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0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Gi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are constrained as follows: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2802334" y="5257800"/>
                <a:ext cx="2868541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334" y="5257800"/>
                <a:ext cx="2868541" cy="444096"/>
              </a:xfrm>
              <a:prstGeom prst="rect">
                <a:avLst/>
              </a:prstGeom>
              <a:blipFill rotWithShape="1">
                <a:blip r:embed="rId5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2764320" y="6098338"/>
                <a:ext cx="2950680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𝐺𝑖</m:t>
                          </m:r>
                          <m:r>
                            <a:rPr lang="en-US" sz="2000" i="1">
                              <a:latin typeface="Cambria Math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Times New Roman" pitchFamily="18" charset="0"/>
                              <a:cs typeface="Times New Roman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320" y="6098338"/>
                <a:ext cx="2950680" cy="444096"/>
              </a:xfrm>
              <a:prstGeom prst="rect">
                <a:avLst/>
              </a:prstGeom>
              <a:blipFill rotWithShape="1"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7889403" y="5272088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(21)</a:t>
            </a: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7877576" y="61677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23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962" y="2587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66650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22540" grpId="0"/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04799" y="1295400"/>
            <a:ext cx="883919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The total generation of real and reactive power must equal the total load demand plus losses, i.e.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4801" y="5486400"/>
            <a:ext cx="88391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where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are system real and reactive power loss, respectively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24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7962" y="334962"/>
            <a:ext cx="9116037" cy="8080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lvl="1"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Powerflow Considerations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3022583" y="2679591"/>
                <a:ext cx="2582822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83" y="2679591"/>
                <a:ext cx="2582822" cy="83926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2971800" y="3885131"/>
                <a:ext cx="2684389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𝐺𝑖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𝐷𝑖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3885131"/>
                <a:ext cx="2684389" cy="8392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8305800" y="289917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(23)</a:t>
            </a: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8305799" y="4104710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(24)</a:t>
            </a:r>
          </a:p>
        </p:txBody>
      </p:sp>
    </p:spTree>
    <p:extLst>
      <p:ext uri="{BB962C8B-B14F-4D97-AF65-F5344CB8AC3E}">
        <p14:creationId xmlns:p14="http://schemas.microsoft.com/office/powerpoint/2010/main" val="93569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dirty="0" smtClean="0"/>
              <a:t>Power Flow Solution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the non-linear power flow problem is properly formulated it is necessary to solve the equations.</a:t>
            </a:r>
          </a:p>
          <a:p>
            <a:endParaRPr lang="en-US" dirty="0"/>
          </a:p>
          <a:p>
            <a:r>
              <a:rPr lang="en-US" dirty="0" smtClean="0"/>
              <a:t>Since the problem is highly non-linear and an analytic solution is not readily available, iterative solver are commonly used. </a:t>
            </a:r>
          </a:p>
          <a:p>
            <a:endParaRPr lang="en-US" dirty="0"/>
          </a:p>
          <a:p>
            <a:r>
              <a:rPr lang="en-US" dirty="0" smtClean="0"/>
              <a:t>The following sections will examine some of the most common solution techniques.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Review of balanced power </a:t>
            </a:r>
            <a:r>
              <a:rPr lang="en-US" u="sng" dirty="0" smtClean="0"/>
              <a:t>flow</a:t>
            </a:r>
          </a:p>
          <a:p>
            <a:pPr lvl="1"/>
            <a:r>
              <a:rPr lang="en-US" sz="2400" b="1" u="sng" dirty="0"/>
              <a:t>Gauss </a:t>
            </a:r>
            <a:r>
              <a:rPr lang="en-US" sz="2400" b="1" u="sng" dirty="0" smtClean="0"/>
              <a:t>Iterative Technique</a:t>
            </a:r>
            <a:endParaRPr lang="en-US" sz="2400" b="1" u="sng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,……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, we need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,……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/>
                  <a:t>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 smtClean="0"/>
                  <a:t>……,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n</m:t>
                        </m:r>
                      </m:sub>
                    </m:sSub>
                    <m:r>
                      <a:rPr lang="en-US" sz="2000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000" dirty="0" smtClean="0"/>
                  <a:t> it is possible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.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 is already known,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……,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 need to be found. These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unknowns may be found from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  <m:r>
                      <a:rPr lang="en-US" sz="200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 smtClean="0"/>
                  <a:t> equations of (26).</a:t>
                </a:r>
              </a:p>
              <a:p>
                <a:r>
                  <a:rPr lang="en-US" sz="2000" dirty="0" smtClean="0"/>
                  <a:t>Taking the complex conjugate, replace (25) and (26) by:</a:t>
                </a:r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066800"/>
                <a:ext cx="8763000" cy="5791200"/>
              </a:xfrm>
              <a:blipFill rotWithShape="1">
                <a:blip r:embed="rId2"/>
                <a:stretch>
                  <a:fillRect l="-974" t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905000" y="5562600"/>
                <a:ext cx="5029200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562600"/>
                <a:ext cx="5029200" cy="9326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378433" y="5828859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2819400" y="1658172"/>
                <a:ext cx="2209148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658172"/>
                <a:ext cx="2209148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2895600" y="2648772"/>
                <a:ext cx="369107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2648772"/>
                <a:ext cx="3691075" cy="9326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480566" y="1924431"/>
            <a:ext cx="65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1400" y="2915031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77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Dividing (27)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 and separating out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 smtClean="0"/>
                  <a:t> term, (27) can be rewritten as: </a:t>
                </a: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or</a:t>
                </a:r>
                <a:r>
                  <a:rPr lang="en-US" sz="2400" dirty="0"/>
                  <a:t>, </a:t>
                </a:r>
                <a:r>
                  <a:rPr lang="en-US" sz="2400" dirty="0" smtClean="0"/>
                  <a:t>rearranging: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95400"/>
                <a:ext cx="8915400" cy="3505200"/>
              </a:xfrm>
              <a:blipFill rotWithShape="1">
                <a:blip r:embed="rId2"/>
                <a:stretch>
                  <a:fillRect l="-958" t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905000" y="2378441"/>
                <a:ext cx="5562600" cy="113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≠1</m:t>
                                </m:r>
                              </m:e>
                            </m:mr>
                          </m:m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  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378441"/>
                <a:ext cx="5562600" cy="11382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606950" y="4588376"/>
                <a:ext cx="4403450" cy="1138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=1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≠1</m:t>
                                    </m:r>
                                  </m:e>
                                </m:mr>
                              </m:m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000" i="1">
                          <a:latin typeface="Cambria Math"/>
                        </a:rPr>
                        <m:t>   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=2,3,…,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950" y="4588376"/>
                <a:ext cx="4403450" cy="11382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191500" y="2743200"/>
            <a:ext cx="80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18764" y="49530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(29)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6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</p:spPr>
            <p:txBody>
              <a:bodyPr>
                <a:normAutofit/>
              </a:bodyPr>
              <a:lstStyle/>
              <a:p>
                <a:pPr marL="400050"/>
                <a:r>
                  <a:rPr lang="en-US" dirty="0" smtClean="0"/>
                  <a:t>Thus</a:t>
                </a:r>
                <a:r>
                  <a:rPr lang="en-US" dirty="0"/>
                  <a:t>,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implicit nonlinear algebraic equations in the unknown complex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</a:t>
                </a:r>
                <a:r>
                  <a:rPr lang="en-US" dirty="0" smtClean="0"/>
                  <a:t>form:</a:t>
                </a: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r>
                  <a:rPr lang="en-US" dirty="0" smtClean="0"/>
                  <a:t>	</a:t>
                </a:r>
              </a:p>
              <a:p>
                <a:pPr marL="57150" indent="0">
                  <a:buNone/>
                </a:pPr>
                <a:endParaRPr lang="en-US" dirty="0"/>
              </a:p>
              <a:p>
                <a:pPr marL="57150" indent="0">
                  <a:buNone/>
                </a:pPr>
                <a:r>
                  <a:rPr lang="en-US" dirty="0" smtClean="0"/>
                  <a:t>where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are given by </a:t>
                </a:r>
                <a:r>
                  <a:rPr lang="en-US" dirty="0" smtClean="0"/>
                  <a:t>(29). </a:t>
                </a:r>
              </a:p>
              <a:p>
                <a:pPr marL="57150" indent="0">
                  <a:buNone/>
                </a:pPr>
                <a:endParaRPr lang="en-US" dirty="0" smtClean="0"/>
              </a:p>
              <a:p>
                <a:pPr marL="400050"/>
                <a:r>
                  <a:rPr lang="en-US" dirty="0"/>
                  <a:t>The numbering of </a:t>
                </a:r>
                <a:r>
                  <a:rPr lang="en-US" dirty="0" smtClean="0"/>
                  <a:t>(30) can </a:t>
                </a:r>
                <a:r>
                  <a:rPr lang="en-US" dirty="0"/>
                  <a:t>be changed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3, 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8839200" cy="5943600"/>
              </a:xfrm>
              <a:blipFill rotWithShape="1">
                <a:blip r:embed="rId2"/>
                <a:stretch>
                  <a:fillRect l="-414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971800" y="2058443"/>
                <a:ext cx="4572000" cy="19801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:r>
                  <a:rPr lang="en-US" sz="20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2058443"/>
                <a:ext cx="4572000" cy="19801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001000" y="272409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9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</a:t>
            </a:r>
            <a:r>
              <a:rPr lang="en-US" dirty="0" smtClean="0"/>
              <a:t>Balanced </a:t>
            </a:r>
            <a:r>
              <a:rPr lang="en-US" dirty="0"/>
              <a:t>P</a:t>
            </a:r>
            <a:r>
              <a:rPr lang="en-US" dirty="0" smtClean="0"/>
              <a:t>ower </a:t>
            </a:r>
            <a:r>
              <a:rPr lang="en-US" dirty="0"/>
              <a:t>F</a:t>
            </a:r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Powerflow is the fundamental analysis tool and provides the input information for many planning and operations tools.</a:t>
            </a:r>
          </a:p>
          <a:p>
            <a:endParaRPr lang="en-US" dirty="0" smtClean="0"/>
          </a:p>
          <a:p>
            <a:r>
              <a:rPr lang="en-US" dirty="0" smtClean="0"/>
              <a:t>Powerflow was originally developed only for the transmission level because of the cost of computing.</a:t>
            </a:r>
          </a:p>
          <a:p>
            <a:endParaRPr lang="en-US" dirty="0" smtClean="0"/>
          </a:p>
          <a:p>
            <a:r>
              <a:rPr lang="en-US" dirty="0" smtClean="0"/>
              <a:t>To further reduce computing requirements a number of assumptions were made:</a:t>
            </a:r>
          </a:p>
          <a:p>
            <a:pPr lvl="1"/>
            <a:r>
              <a:rPr lang="en-US" dirty="0" smtClean="0"/>
              <a:t>Balanced system</a:t>
            </a:r>
          </a:p>
          <a:p>
            <a:pPr lvl="1"/>
            <a:r>
              <a:rPr lang="en-US" dirty="0" smtClean="0"/>
              <a:t>Transposed transmission lines</a:t>
            </a:r>
          </a:p>
          <a:p>
            <a:pPr lvl="1"/>
            <a:r>
              <a:rPr lang="en-US" dirty="0" smtClean="0"/>
              <a:t>Loads are constant power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55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 vector notation, (30) </a:t>
                </a:r>
                <a:r>
                  <a:rPr lang="en-US" dirty="0"/>
                  <a:t>is written in the form 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pPr marL="0" indent="0" algn="just">
                  <a:buNone/>
                </a:pPr>
                <a:r>
                  <a:rPr lang="en-US" b="1" dirty="0" smtClean="0"/>
                  <a:t>			</a:t>
                </a:r>
                <a14:m>
                  <m:oMath xmlns:m="http://schemas.openxmlformats.org/officeDocument/2006/math"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r>
                      <a:rPr lang="en-US" sz="2200" i="0">
                        <a:latin typeface="Cambria Math"/>
                      </a:rPr>
                      <m:t>(</m:t>
                    </m:r>
                    <m:r>
                      <a:rPr lang="en-US" sz="2200" b="1" i="0">
                        <a:latin typeface="Cambria Math"/>
                      </a:rPr>
                      <m:t>𝐱</m:t>
                    </m:r>
                    <m:r>
                      <a:rPr lang="en-US" sz="2200" i="0"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				</a:t>
                </a:r>
                <a:r>
                  <a:rPr lang="en-US" sz="2200" dirty="0" smtClean="0"/>
                  <a:t>(31)</a:t>
                </a:r>
              </a:p>
              <a:p>
                <a:pPr marL="0" indent="0" algn="just">
                  <a:buNone/>
                </a:pPr>
                <a:endParaRPr lang="en-US" dirty="0" smtClean="0"/>
              </a:p>
              <a:p>
                <a:r>
                  <a:rPr lang="en-US" dirty="0" smtClean="0"/>
                  <a:t>Solving (31) </a:t>
                </a:r>
                <a:r>
                  <a:rPr lang="en-US" dirty="0"/>
                  <a:t>by </a:t>
                </a:r>
                <a:r>
                  <a:rPr lang="en-US" dirty="0" smtClean="0"/>
                  <a:t>iteration</a:t>
                </a:r>
                <a:r>
                  <a:rPr lang="en-US" dirty="0"/>
                  <a:t> </a:t>
                </a:r>
                <a:r>
                  <a:rPr lang="en-US" dirty="0" smtClean="0"/>
                  <a:t>we get</a:t>
                </a:r>
              </a:p>
              <a:p>
                <a:endParaRPr lang="en-US" dirty="0" smtClean="0"/>
              </a:p>
              <a:p>
                <a:pPr marL="0" indent="0" algn="just">
                  <a:buNone/>
                </a:pP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200" i="1">
                            <a:latin typeface="Cambria Math"/>
                          </a:rPr>
                          <m:t>𝑣</m:t>
                        </m:r>
                        <m:r>
                          <a:rPr lang="en-US" sz="2200" i="1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sz="2200" i="1">
                        <a:latin typeface="Cambria Math"/>
                      </a:rPr>
                      <m:t>=</m:t>
                    </m:r>
                    <m:r>
                      <a:rPr lang="en-US" sz="2200" b="1" i="0">
                        <a:latin typeface="Cambria Math"/>
                      </a:rPr>
                      <m:t>𝐡</m:t>
                    </m:r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200" b="1" i="0">
                                <a:latin typeface="Cambria Math"/>
                              </a:rPr>
                              <m:t>𝐱</m:t>
                            </m:r>
                          </m:e>
                          <m:sup>
                            <m:r>
                              <a:rPr lang="en-US" sz="2200" i="1">
                                <a:latin typeface="Cambria Math"/>
                              </a:rPr>
                              <m:t>𝑣</m:t>
                            </m:r>
                          </m:sup>
                        </m:sSup>
                      </m:e>
                    </m:d>
                    <m:r>
                      <a:rPr lang="en-US" sz="2200" i="1">
                        <a:latin typeface="Cambria Math"/>
                      </a:rPr>
                      <m:t>    </m:t>
                    </m:r>
                    <m:r>
                      <a:rPr lang="en-US" sz="2200" i="1">
                        <a:latin typeface="Cambria Math"/>
                      </a:rPr>
                      <m:t>𝑣</m:t>
                    </m:r>
                    <m:r>
                      <a:rPr lang="en-US" sz="2200" i="1">
                        <a:latin typeface="Cambria Math"/>
                      </a:rPr>
                      <m:t>=0,1,…</m:t>
                    </m:r>
                  </m:oMath>
                </a14:m>
                <a:r>
                  <a:rPr lang="en-US" sz="2200" dirty="0" smtClean="0"/>
                  <a:t>		(32)</a:t>
                </a:r>
                <a:endParaRPr lang="en-US" sz="2200" dirty="0"/>
              </a:p>
              <a:p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>where </a:t>
                </a:r>
                <a:r>
                  <a:rPr lang="en-US" sz="2400" dirty="0"/>
                  <a:t>the superscript </a:t>
                </a:r>
                <a:r>
                  <a:rPr lang="en-US" sz="2400" dirty="0" smtClean="0"/>
                  <a:t>indicates </a:t>
                </a:r>
                <a:r>
                  <a:rPr lang="en-US" sz="2400" dirty="0"/>
                  <a:t>the iteration </a:t>
                </a:r>
                <a:r>
                  <a:rPr lang="en-US" sz="2400" dirty="0" smtClean="0"/>
                  <a:t>number. </a:t>
                </a:r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r>
                  <a:rPr lang="en-US" dirty="0" smtClean="0"/>
                  <a:t>Thus, starting with an initial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/>
                  <a:t>, a sequence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i="1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/>
                  <a:t>……are generated until convergence is achieved.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686800" cy="4525963"/>
              </a:xfrm>
              <a:blipFill rotWithShape="1">
                <a:blip r:embed="rId2"/>
                <a:stretch>
                  <a:fillRect l="-702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2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lvl="1" algn="ctr"/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Gauss</a:t>
            </a:r>
            <a:r>
              <a:rPr lang="en-US" sz="2400" dirty="0" smtClean="0"/>
              <a:t> </a:t>
            </a:r>
            <a:r>
              <a:rPr lang="en-US" sz="3200" kern="1200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Iterative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 </a:t>
                </a:r>
                <a:r>
                  <a:rPr lang="en-US" dirty="0"/>
                  <a:t>practice, the iterations are stopped when </a:t>
                </a:r>
                <a:r>
                  <a:rPr lang="en-US" dirty="0" smtClean="0"/>
                  <a:t>the changes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become </a:t>
                </a:r>
                <a:r>
                  <a:rPr lang="en-US" dirty="0"/>
                  <a:t>very </a:t>
                </a:r>
                <a:r>
                  <a:rPr lang="en-US" dirty="0" smtClean="0"/>
                  <a:t>small. </a:t>
                </a:r>
                <a:r>
                  <a:rPr lang="en-US" sz="2400" dirty="0" smtClean="0"/>
                  <a:t>	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sup>
                          </m:sSup>
                        </m:e>
                      </m:d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l-GR" sz="2000" i="1" smtClean="0">
                          <a:latin typeface="Cambria Math"/>
                          <a:ea typeface="Cambria Math"/>
                        </a:rPr>
                        <m:t>𝜀</m:t>
                      </m:r>
                    </m:oMath>
                  </m:oMathPara>
                </a14:m>
                <a:endParaRPr lang="en-US" sz="20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/>
                  </a:rPr>
                  <a:t>	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ypically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i="1" dirty="0" smtClean="0"/>
                  <a:t>Euclidean norm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60437"/>
                <a:ext cx="8915400" cy="1706563"/>
              </a:xfrm>
              <a:blipFill rotWithShape="1">
                <a:blip r:embed="rId2"/>
                <a:stretch>
                  <a:fillRect l="-958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Thus, Gauss </a:t>
                </a:r>
                <a:r>
                  <a:rPr lang="en-US" dirty="0"/>
                  <a:t>iteration, </a:t>
                </a:r>
                <a:r>
                  <a:rPr lang="en-US" i="1" dirty="0"/>
                  <a:t>v</a:t>
                </a:r>
                <a:r>
                  <a:rPr lang="en-US" dirty="0"/>
                  <a:t> = 0,1,2</a:t>
                </a:r>
                <a:r>
                  <a:rPr lang="en-US" dirty="0" smtClean="0"/>
                  <a:t>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:r>
                  <a:rPr lang="en-US" sz="2000" dirty="0" smtClean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marL="0" indent="0" algn="just">
                  <a:spcAft>
                    <a:spcPts val="1200"/>
                  </a:spcAft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124200"/>
                <a:ext cx="8915400" cy="3124200"/>
              </a:xfrm>
              <a:prstGeom prst="rect">
                <a:avLst/>
              </a:prstGeom>
              <a:blipFill rotWithShape="1">
                <a:blip r:embed="rId3"/>
                <a:stretch>
                  <a:fillRect l="-958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05800" y="46482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0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b="1" u="sng" dirty="0"/>
              <a:t>Gauss-Seidel Iterative </a:t>
            </a:r>
            <a:r>
              <a:rPr lang="en-US" sz="2400" b="1" u="sng" dirty="0" smtClean="0"/>
              <a:t>Technique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Newton 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Recall: Gauss iteration, </a:t>
                </a:r>
                <a:r>
                  <a:rPr lang="en-US" i="1" dirty="0" smtClean="0"/>
                  <a:t>v</a:t>
                </a:r>
                <a:r>
                  <a:rPr lang="en-US" dirty="0" smtClean="0"/>
                  <a:t> = 0,1,2,…..:</a:t>
                </a:r>
              </a:p>
              <a:p>
                <a:endParaRPr lang="en-US" dirty="0" smtClean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:r>
                  <a:rPr lang="en-US" sz="2000" dirty="0">
                    <a:ea typeface="Cambria Math"/>
                  </a:rPr>
                  <a:t>			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⋮</m:t>
                    </m:r>
                  </m:oMath>
                </a14:m>
                <a:endParaRPr lang="en-US" sz="2000" i="1" dirty="0"/>
              </a:p>
              <a:p>
                <a:pPr marL="0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,…,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400050"/>
                <a:r>
                  <a:rPr lang="en-US" dirty="0" smtClean="0"/>
                  <a:t>When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being solved,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would be </a:t>
                </a:r>
                <a:r>
                  <a:rPr lang="en-US" dirty="0" smtClean="0"/>
                  <a:t>known. 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is </a:t>
                </a:r>
                <a:r>
                  <a:rPr lang="en-US" dirty="0" smtClean="0"/>
                  <a:t>a better estimate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sup>
                    </m:sSubSup>
                  </m:oMath>
                </a14:m>
                <a:r>
                  <a:rPr lang="en-US" dirty="0" smtClean="0"/>
                  <a:t>, the </a:t>
                </a:r>
                <a:r>
                  <a:rPr lang="en-US" dirty="0"/>
                  <a:t>updated </a:t>
                </a:r>
                <a:r>
                  <a:rPr lang="en-US" dirty="0" smtClean="0"/>
                  <a:t>value</a:t>
                </a:r>
                <a:r>
                  <a:rPr lang="en-US" dirty="0"/>
                  <a:t> </a:t>
                </a:r>
                <a:r>
                  <a:rPr lang="en-US" dirty="0" smtClean="0"/>
                  <a:t>is used.</a:t>
                </a:r>
              </a:p>
              <a:p>
                <a:pPr marL="400050"/>
                <a:endParaRPr lang="en-US" dirty="0"/>
              </a:p>
              <a:p>
                <a:pPr marL="400050"/>
                <a:r>
                  <a:rPr lang="en-US" dirty="0" smtClean="0"/>
                  <a:t>Similarly, when solving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b="1" dirty="0" smtClean="0"/>
                  <a:t>, </a:t>
                </a:r>
                <a:r>
                  <a:rPr lang="en-US" dirty="0" smtClean="0"/>
                  <a:t>then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and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can be used. This modification is </a:t>
                </a:r>
                <a:r>
                  <a:rPr lang="en-US" dirty="0" smtClean="0"/>
                  <a:t>called the </a:t>
                </a:r>
                <a:r>
                  <a:rPr lang="en-US" i="1" dirty="0" smtClean="0"/>
                  <a:t>Gauss-Seidel iteration</a:t>
                </a:r>
                <a:r>
                  <a:rPr lang="en-US" dirty="0" smtClean="0"/>
                  <a:t>.</a:t>
                </a:r>
              </a:p>
              <a:p>
                <a:pPr marL="400050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884237"/>
                <a:ext cx="8763000" cy="5973763"/>
              </a:xfrm>
              <a:blipFill rotWithShape="1">
                <a:blip r:embed="rId2"/>
                <a:stretch>
                  <a:fillRect l="-974" r="-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077200" y="25146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6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3716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Gauss-Seidel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iteration,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= 0,1,2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,…..: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Iterative Technique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24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+1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sup>
                        </m:sSubSup>
                      </m:e>
                    </m:d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 			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⋮</m:t>
                    </m:r>
                  </m:oMath>
                </a14:m>
                <a:endParaRPr lang="en-US" sz="2000" i="1" dirty="0" smtClean="0"/>
              </a:p>
              <a:p>
                <a:pPr algn="just">
                  <a:spcAft>
                    <a:spcPts val="1200"/>
                  </a:spcAft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0765"/>
                <a:ext cx="9144000" cy="2325188"/>
              </a:xfrm>
              <a:prstGeom prst="rect">
                <a:avLst/>
              </a:prstGeom>
              <a:blipFill rotWithShape="1">
                <a:blip r:embed="rId2"/>
                <a:stretch>
                  <a:fillRect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077200" y="32004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Solution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balanced power </a:t>
            </a:r>
            <a:r>
              <a:rPr lang="en-US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b="1" u="sng" dirty="0" smtClean="0"/>
              <a:t>Newton </a:t>
            </a:r>
            <a:r>
              <a:rPr lang="en-US" sz="2400" b="1" u="sng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Newton Raphson Method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00050">
              <a:spcAft>
                <a:spcPts val="1800"/>
              </a:spcAft>
            </a:pPr>
            <a:r>
              <a:rPr lang="en-US" sz="2000" dirty="0" smtClean="0"/>
              <a:t>Newton-</a:t>
            </a:r>
            <a:r>
              <a:rPr lang="en-US" sz="2000" dirty="0" err="1" smtClean="0"/>
              <a:t>Raphson</a:t>
            </a:r>
            <a:r>
              <a:rPr lang="en-US" sz="2000" dirty="0" smtClean="0"/>
              <a:t> </a:t>
            </a:r>
            <a:r>
              <a:rPr lang="en-US" sz="2000" dirty="0"/>
              <a:t>Methods were originally developed for use on transmission level analysis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They </a:t>
            </a:r>
            <a:r>
              <a:rPr lang="en-US" sz="2000" dirty="0"/>
              <a:t>are based on the power injections at each node, both real and reactive</a:t>
            </a:r>
            <a:r>
              <a:rPr lang="en-US" sz="2000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en-US" sz="2000" dirty="0" smtClean="0"/>
              <a:t>These </a:t>
            </a:r>
            <a:r>
              <a:rPr lang="en-US" sz="2000" dirty="0"/>
              <a:t>power injections are then used to update the voltage and voltage angle</a:t>
            </a:r>
            <a:r>
              <a:rPr lang="en-US" sz="2000" dirty="0" smtClean="0"/>
              <a:t>.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The </a:t>
            </a:r>
            <a:r>
              <a:rPr lang="en-US" sz="2000" dirty="0">
                <a:solidFill>
                  <a:srgbClr val="000000"/>
                </a:solidFill>
              </a:rPr>
              <a:t>NR method is a powerful method of solving a system of non-linear algebraic </a:t>
            </a:r>
            <a:r>
              <a:rPr lang="en-US" sz="2000" dirty="0" smtClean="0">
                <a:solidFill>
                  <a:srgbClr val="000000"/>
                </a:solidFill>
              </a:rPr>
              <a:t>equations</a:t>
            </a:r>
            <a:r>
              <a:rPr lang="en-US" sz="2000" dirty="0">
                <a:solidFill>
                  <a:srgbClr val="000000"/>
                </a:solidFill>
              </a:rPr>
              <a:t>,</a:t>
            </a:r>
            <a:r>
              <a:rPr lang="en-US" sz="2000" dirty="0" smtClean="0"/>
              <a:t> requiring </a:t>
            </a:r>
            <a:r>
              <a:rPr lang="en-US" sz="2000" dirty="0"/>
              <a:t>the </a:t>
            </a:r>
            <a:r>
              <a:rPr lang="en-US" sz="2000" dirty="0" smtClean="0"/>
              <a:t>calculation </a:t>
            </a:r>
            <a:r>
              <a:rPr lang="en-US" sz="2000" dirty="0"/>
              <a:t>and inversion of a Jacobian matrix, which is computationally intensive</a:t>
            </a:r>
            <a:r>
              <a:rPr lang="en-US" sz="2000" dirty="0" smtClean="0"/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It </a:t>
            </a:r>
            <a:r>
              <a:rPr lang="en-US" sz="2000" dirty="0" smtClean="0">
                <a:solidFill>
                  <a:srgbClr val="000000"/>
                </a:solidFill>
              </a:rPr>
              <a:t>solves in a relatively few number of iterations.</a:t>
            </a:r>
            <a:endParaRPr lang="en-US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It is the most widely used method for solving power flow problem.</a:t>
            </a:r>
          </a:p>
          <a:p>
            <a:pPr marL="0" indent="0">
              <a:spcAft>
                <a:spcPts val="1800"/>
              </a:spcAft>
              <a:buNone/>
            </a:pPr>
            <a:endParaRPr lang="en-US" sz="2000" dirty="0"/>
          </a:p>
          <a:p>
            <a:pPr>
              <a:spcAft>
                <a:spcPts val="1800"/>
              </a:spcAft>
            </a:pPr>
            <a:endParaRPr lang="en-US" sz="2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1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30" name="Text Box 6"/>
              <p:cNvSpPr txBox="1">
                <a:spLocks noChangeArrowheads="1"/>
              </p:cNvSpPr>
              <p:nvPr/>
            </p:nvSpPr>
            <p:spPr bwMode="auto">
              <a:xfrm>
                <a:off x="228600" y="1416333"/>
                <a:ext cx="8915400" cy="4908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Consider a set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non-linear algebraic equations: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			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(35)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Assume initial values of unknowns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. 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Let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,…,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be the corrections, which upon being added to the initial guess, give the actual solution.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Therefore:</a:t>
                </a: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,…,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 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sz="2000" i="1">
                        <a:latin typeface="Cambria Math"/>
                      </a:rPr>
                      <m:t>=0       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  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(36)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4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63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416333"/>
                <a:ext cx="8915400" cy="4908267"/>
              </a:xfrm>
              <a:prstGeom prst="rect">
                <a:avLst/>
              </a:prstGeom>
              <a:blipFill rotWithShape="1">
                <a:blip r:embed="rId2"/>
                <a:stretch>
                  <a:fillRect l="-958" t="-99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197133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0480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77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52400" y="1302603"/>
            <a:ext cx="8991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Expanding these equations in Taylor series around the initial guess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gives: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6" name="Text Box 6"/>
              <p:cNvSpPr txBox="1">
                <a:spLocks noChangeArrowheads="1"/>
              </p:cNvSpPr>
              <p:nvPr/>
            </p:nvSpPr>
            <p:spPr bwMode="auto">
              <a:xfrm>
                <a:off x="152400" y="4536664"/>
                <a:ext cx="8991599" cy="1131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  <m:r>
                      <a:rPr lang="en-US" sz="2400" b="0" i="0" smtClean="0">
                        <a:latin typeface="Cambria Math"/>
                      </a:rPr>
                      <m:t>,…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are the derivatives of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i </a:t>
                </a:r>
                <a:r>
                  <a:rPr lang="en-US" sz="2400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x</a:t>
                </a:r>
                <a:r>
                  <a:rPr lang="en-US" sz="2400" i="1" baseline="-25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, …., </a:t>
                </a:r>
                <a:r>
                  <a:rPr lang="en-US" sz="24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-25000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n</a:t>
                </a:r>
                <a:r>
                  <a:rPr lang="en-US" sz="24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evaluated at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en-US" sz="2400" i="1">
                        <a:latin typeface="Cambria Math"/>
                      </a:rPr>
                      <m:t>,…,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. </a:t>
                </a:r>
              </a:p>
            </p:txBody>
          </p:sp>
        </mc:Choice>
        <mc:Fallback xmlns="">
          <p:sp>
            <p:nvSpPr>
              <p:cNvPr id="3584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4536664"/>
                <a:ext cx="8991599" cy="1131207"/>
              </a:xfrm>
              <a:prstGeom prst="rect">
                <a:avLst/>
              </a:prstGeom>
              <a:blipFill rotWithShape="1">
                <a:blip r:embed="rId2"/>
                <a:stretch>
                  <a:fillRect l="-1017" b="-112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80744"/>
                <a:ext cx="9144000" cy="90588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58200" y="3505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38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57200" y="2819400"/>
            <a:ext cx="8686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Neglecting higher order terms, write the above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quation in matrix form.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+⋯+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h𝑖𝑔h𝑒𝑟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𝑜𝑟𝑑𝑒𝑟</m:t>
                      </m:r>
                      <m:r>
                        <a:rPr lang="en-US" sz="2000" i="1">
                          <a:latin typeface="Cambria Math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𝑡𝑒𝑟𝑚𝑠</m:t>
                      </m:r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1544"/>
                <a:ext cx="9144000" cy="90588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759181" y="3505200"/>
                <a:ext cx="4946419" cy="1888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181" y="3505200"/>
                <a:ext cx="4946419" cy="188846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82000" y="4724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(38)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39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24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142999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The goal of </a:t>
            </a:r>
            <a:r>
              <a:rPr lang="en-US" dirty="0" smtClean="0">
                <a:solidFill>
                  <a:srgbClr val="000000"/>
                </a:solidFill>
              </a:rPr>
              <a:t>powerflow </a:t>
            </a:r>
            <a:r>
              <a:rPr lang="en-US" dirty="0">
                <a:solidFill>
                  <a:srgbClr val="000000"/>
                </a:solidFill>
              </a:rPr>
              <a:t>is to determine the voltage and angle at all nodes in the </a:t>
            </a:r>
            <a:r>
              <a:rPr lang="en-US" dirty="0" smtClean="0">
                <a:solidFill>
                  <a:srgbClr val="000000"/>
                </a:solidFill>
              </a:rPr>
              <a:t>system, when given the end-use load and generator inputs.</a:t>
            </a:r>
            <a:endParaRPr lang="en-US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205222"/>
              </p:ext>
            </p:extLst>
          </p:nvPr>
        </p:nvGraphicFramePr>
        <p:xfrm>
          <a:off x="2590800" y="2582863"/>
          <a:ext cx="74612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6" name="Equation" r:id="rId3" imgW="317160" imgH="228600" progId="Equation.3">
                  <p:embed/>
                </p:oleObj>
              </mc:Choice>
              <mc:Fallback>
                <p:oleObj name="Equation" r:id="rId3" imgW="317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582863"/>
                        <a:ext cx="746125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ntent Placeholder 9"/>
          <p:cNvSpPr txBox="1">
            <a:spLocks/>
          </p:cNvSpPr>
          <p:nvPr/>
        </p:nvSpPr>
        <p:spPr>
          <a:xfrm>
            <a:off x="457200" y="3581400"/>
            <a:ext cx="8229600" cy="167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To relate the two sets of variables the powerflow problem breaks the system into two concepts: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Power injections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Network formulation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367691"/>
              </p:ext>
            </p:extLst>
          </p:nvPr>
        </p:nvGraphicFramePr>
        <p:xfrm>
          <a:off x="4314825" y="2582863"/>
          <a:ext cx="23304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7" name="Equation" r:id="rId5" imgW="990360" imgH="228600" progId="Equation.3">
                  <p:embed/>
                </p:oleObj>
              </mc:Choice>
              <mc:Fallback>
                <p:oleObj name="Equation" r:id="rId5" imgW="990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825" y="2582863"/>
                        <a:ext cx="233045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6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28600" y="11385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(38)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can also be expressed as: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8216285" y="17481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(39)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3" name="Text Box 7"/>
              <p:cNvSpPr txBox="1">
                <a:spLocks noChangeArrowheads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/>
                          </a:rPr>
                          <m:t>𝐉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is known as the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Jacobian matrix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(obtained by differentiating the function vector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f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with respect to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evaluating it at </a:t>
                </a:r>
                <a:r>
                  <a:rPr lang="en-US" sz="24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US" sz="2400" i="1" baseline="30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 sz="2400" i="1" baseline="30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482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3048000"/>
                <a:ext cx="8915400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958" t="-5882" b="-16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228600" y="4796135"/>
            <a:ext cx="891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Equation (39) can be rearranged: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8293228" y="5634335"/>
            <a:ext cx="611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(40)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a:rPr lang="en-US" sz="2000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93" y="1782016"/>
                <a:ext cx="1839030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𝐟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𝐉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𝐱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987" y="5668216"/>
                <a:ext cx="1642373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40</a:t>
            </a:fld>
            <a:endParaRPr lang="en-US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0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4" grpId="0"/>
      <p:bldP spid="34826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12"/>
              <p:cNvSpPr txBox="1">
                <a:spLocks noChangeArrowheads="1"/>
              </p:cNvSpPr>
              <p:nvPr/>
            </p:nvSpPr>
            <p:spPr bwMode="auto">
              <a:xfrm>
                <a:off x="304800" y="1966023"/>
                <a:ext cx="8839200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285750" indent="-28575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Approximate values of corrections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b="1" i="1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can be obtained from Eq. (40). These being a set of linear algebraic equations that can be solved efficiently by </a:t>
                </a:r>
                <a:r>
                  <a:rPr lang="en-US" sz="2000" i="1" dirty="0" err="1" smtClean="0">
                    <a:solidFill>
                      <a:srgbClr val="000000"/>
                    </a:solidFill>
                    <a:latin typeface="Times New Roman" pitchFamily="18" charset="0"/>
                  </a:rPr>
                  <a:t>traingularization</a:t>
                </a:r>
                <a:r>
                  <a:rPr lang="en-US" sz="20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 and back substitution.</a:t>
                </a: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>
          <p:sp>
            <p:nvSpPr>
              <p:cNvPr id="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966023"/>
                <a:ext cx="8839200" cy="1015663"/>
              </a:xfrm>
              <a:prstGeom prst="rect">
                <a:avLst/>
              </a:prstGeom>
              <a:blipFill rotWithShape="1">
                <a:blip r:embed="rId2"/>
                <a:stretch>
                  <a:fillRect l="-552" t="-3012" b="-102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Box 15"/>
              <p:cNvSpPr txBox="1">
                <a:spLocks noChangeArrowheads="1"/>
              </p:cNvSpPr>
              <p:nvPr/>
            </p:nvSpPr>
            <p:spPr bwMode="auto">
              <a:xfrm>
                <a:off x="304800" y="3290588"/>
                <a:ext cx="8839200" cy="19841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For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𝑘</m:t>
                    </m:r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+ 1)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th iteration:</a:t>
                </a: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/>
                  <a:t>	</a:t>
                </a:r>
                <a:r>
                  <a:rPr lang="en-US" sz="2000" dirty="0" smtClean="0"/>
                  <a:t>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  <m:r>
                          <a:rPr lang="en-US" sz="2000" i="1" smtClean="0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                  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</a:t>
                </a: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Iterations are continued till Eq. (35) is satisfied to any desired accuracy, i.e.</a:t>
                </a:r>
                <a:endParaRPr lang="en-US" sz="2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just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  <m:r>
                          <a:rPr lang="en-US" sz="2000" i="1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&lt;</m:t>
                    </m:r>
                    <m:r>
                      <a:rPr lang="en-US" sz="2000" i="1">
                        <a:latin typeface="Cambria Math"/>
                      </a:rPr>
                      <m:t>𝜀</m:t>
                    </m:r>
                    <m:r>
                      <a:rPr lang="en-US" sz="2000" i="1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specified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value</m:t>
                    </m:r>
                    <m:r>
                      <m:rPr>
                        <m:nor/>
                      </m:rPr>
                      <a:rPr lang="en-US" sz="2000">
                        <a:latin typeface="Times New Roman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=1,2,…,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  <m:r>
                      <a:rPr lang="en-US" sz="20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	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             </a:t>
                </a:r>
                <a:endParaRPr lang="en-US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3290588"/>
                <a:ext cx="8839200" cy="1984133"/>
              </a:xfrm>
              <a:prstGeom prst="rect">
                <a:avLst/>
              </a:prstGeom>
              <a:blipFill rotWithShape="1">
                <a:blip r:embed="rId3"/>
                <a:stretch>
                  <a:fillRect l="-552" t="-1538" b="-15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Newton Raphson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38400" y="1096216"/>
                <a:ext cx="4037131" cy="581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1096216"/>
                <a:ext cx="4037131" cy="58137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</p:spPr>
        <p:txBody>
          <a:bodyPr/>
          <a:lstStyle/>
          <a:p>
            <a:fld id="{E5D8A156-7E7B-4ADD-B438-3FFBD138C913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41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75600" y="118685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5600" y="3869304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69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 smtClean="0"/>
              <a:t>Newton Raphson For Power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1371600" y="1600200"/>
                <a:ext cx="67818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600200"/>
                <a:ext cx="6781800" cy="95782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371600" y="2590800"/>
                <a:ext cx="6400800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590800"/>
                <a:ext cx="6400800" cy="95782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01000" y="2558026"/>
            <a:ext cx="87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29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dirty="0"/>
              <a:t>Newton Raphson For Power Systems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28600" y="1367135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Consider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Eq’s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43 re-written: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28600" y="3069025"/>
                <a:ext cx="8763000" cy="3648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functions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𝑥</m:t>
                    </m:r>
                    <m:r>
                      <a:rPr lang="en-US" sz="2400" b="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𝜃</m:t>
                    </m:r>
                  </m:oMath>
                </a14:m>
                <a:endParaRPr lang="en-US" sz="2400" b="0" dirty="0" smtClean="0">
                  <a:latin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           being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vector f(x) may be expressed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0" i="1">
                                    <a:latin typeface="Cambria Math"/>
                                  </a:rPr>
                                  <m:t>𝑄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where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r>
                      <a:rPr lang="en-US" sz="2400" b="0" i="1">
                        <a:latin typeface="Cambria Math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is the vector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’s, and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/>
                      </a:rPr>
                      <m:t>∆</m:t>
                    </m:r>
                    <m:r>
                      <a:rPr lang="en-US" sz="2400" b="0" i="1">
                        <a:latin typeface="Cambria Math"/>
                      </a:rPr>
                      <m:t>𝑄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the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/>
                          </a:rPr>
                          <m:t>∆</m:t>
                        </m:r>
                        <m:r>
                          <a:rPr lang="en-US" sz="2400" b="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4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069025"/>
                <a:ext cx="8763000" cy="3648243"/>
              </a:xfrm>
              <a:prstGeom prst="rect">
                <a:avLst/>
              </a:prstGeom>
              <a:blipFill rotWithShape="1">
                <a:blip r:embed="rId2"/>
                <a:stretch>
                  <a:fillRect l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362200" y="1958010"/>
            <a:ext cx="6096000" cy="707886"/>
            <a:chOff x="2362200" y="1524000"/>
            <a:chExt cx="6096000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2362200" y="1524000"/>
                  <a:ext cx="4572000" cy="70788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/>
                          </a:rPr>
                          <m:t>∆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+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=</m:t>
                        </m:r>
                        <m:r>
                          <a:rPr lang="en-US" sz="2000" b="0" i="0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2400" dirty="0" smtClean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∆</m:t>
                            </m:r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b="0" i="1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lang="en-US" sz="2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00" y="1524000"/>
                  <a:ext cx="4572000" cy="70788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51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7543800" y="1676400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(44)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5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447800"/>
                <a:ext cx="8763000" cy="4149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From equation (40): 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		            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/>
                      </a:rPr>
                      <m:t>𝐟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−</m:t>
                    </m:r>
                    <m:r>
                      <a:rPr lang="en-US" sz="2000" b="1" i="0" smtClean="0">
                        <a:latin typeface="Cambria Math"/>
                      </a:rPr>
                      <m:t>𝐉</m:t>
                    </m:r>
                    <m:r>
                      <a:rPr lang="en-US" sz="2000" b="1" i="0" smtClean="0">
                        <a:latin typeface="Cambria Math"/>
                      </a:rPr>
                      <m:t> 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000" b="1" i="0" smtClean="0">
                        <a:latin typeface="Cambria Math"/>
                        <a:ea typeface="Cambria Math"/>
                      </a:rPr>
                      <m:t>𝐱</m:t>
                    </m:r>
                  </m:oMath>
                </a14:m>
                <a:endParaRPr lang="en-US" sz="2000" b="1" dirty="0" smtClean="0">
                  <a:latin typeface="Times New Roman" pitchFamily="18" charset="0"/>
                  <a:ea typeface="Cambria Math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r>
                        <a:rPr lang="en-US" sz="2000" b="1" i="1" smtClean="0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𝑱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𝛉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𝐕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/>
                                </a:rPr>
                                <m:t>𝐉</m:t>
                              </m:r>
                            </m:e>
                          </m:d>
                        </m:e>
                        <m:sup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000" b="1" i="1">
                                    <a:latin typeface="Cambria Math"/>
                                  </a:rPr>
                                  <m:t>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𝛉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1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𝐕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𝛉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1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𝐕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/>
                                </a:rPr>
                                <m:t>𝑱</m:t>
                              </m:r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𝟏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𝐐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b="1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47800"/>
                <a:ext cx="8763000" cy="4149598"/>
              </a:xfrm>
              <a:prstGeom prst="rect">
                <a:avLst/>
              </a:prstGeom>
              <a:blipFill rotWithShape="1">
                <a:blip r:embed="rId2"/>
                <a:stretch>
                  <a:fillRect l="-974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/>
              <a:t>Newton Raphson For Power Systems</a:t>
            </a: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696200" y="4419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38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51816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Equation (45) shows how the state variable can be solved for through iteration.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number of iterations depends on the desired accuracy.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77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Worked Powerflow Examples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Gauss </a:t>
            </a:r>
            <a:r>
              <a:rPr lang="en-US" sz="2800" dirty="0" err="1" smtClean="0"/>
              <a:t>Siedel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Newton Raphson</a:t>
            </a:r>
            <a:endParaRPr lang="en-US" sz="2800" dirty="0"/>
          </a:p>
          <a:p>
            <a:pPr marL="3086100" lvl="6" indent="-342900">
              <a:buFont typeface="Wingdings" pitchFamily="2" charset="2"/>
              <a:buChar char="Ø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7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4" y="2209800"/>
            <a:ext cx="8527144" cy="4572000"/>
          </a:xfrm>
        </p:spPr>
      </p:pic>
      <p:sp>
        <p:nvSpPr>
          <p:cNvPr id="5" name="TextBox 4"/>
          <p:cNvSpPr txBox="1"/>
          <p:nvPr/>
        </p:nvSpPr>
        <p:spPr>
          <a:xfrm>
            <a:off x="130629" y="1143000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pitchFamily="18" charset="0"/>
                <a:cs typeface="Times New Roman" pitchFamily="18" charset="0"/>
              </a:rPr>
              <a:t>Example A: Gauss-Seidel Power Flow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Figure 5 shows a single-line diagram of a five-bus power system. The four tables on the following slides contain input data.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467600" cy="1143000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Gauss-Seidel Worked Example</a:t>
            </a:r>
            <a:endParaRPr lang="en-US" sz="3200" kern="1200" dirty="0">
              <a:solidFill>
                <a:schemeClr val="tx1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18968018"/>
                  </p:ext>
                </p:extLst>
              </p:nvPr>
            </p:nvGraphicFramePr>
            <p:xfrm>
              <a:off x="457200" y="1371600"/>
              <a:ext cx="8229600" cy="3312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/>
                                </a:rPr>
                                <m:t>𝛿</m:t>
                              </m:r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degrees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47773602"/>
                  </p:ext>
                </p:extLst>
              </p:nvPr>
            </p:nvGraphicFramePr>
            <p:xfrm>
              <a:off x="457200" y="1371600"/>
              <a:ext cx="8229600" cy="33348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22960"/>
                    <a:gridCol w="1005840"/>
                    <a:gridCol w="640080"/>
                    <a:gridCol w="960120"/>
                    <a:gridCol w="685800"/>
                    <a:gridCol w="822960"/>
                    <a:gridCol w="822960"/>
                    <a:gridCol w="822960"/>
                    <a:gridCol w="822960"/>
                    <a:gridCol w="822960"/>
                  </a:tblGrid>
                  <a:tr h="121139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Type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56329" t="-2513" r="-498101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2679" t="-2513" r="-602679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0000" t="-2513" r="-4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00000" t="-2513" r="-3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700000" t="-2513" r="-2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800000" t="-2513" r="-100000" b="-182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900000" t="-2513" b="-18241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Swing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Constant Voltage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1.05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5.2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.4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-2.8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Load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57200" y="83820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1: Bus input Data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876800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1 has a generator connected and is a swing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 3 has a generator and a load connected. It is a voltage controlled bus.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Buses 2,3, and 5 are all load buses.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180259"/>
              </p:ext>
            </p:extLst>
          </p:nvPr>
        </p:nvGraphicFramePr>
        <p:xfrm>
          <a:off x="533400" y="990600"/>
          <a:ext cx="8229600" cy="202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Bus-to-Bus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R’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X’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G’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B’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Maximum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MVA per unit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0.0090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0.100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1.72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0.0045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0.050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0.88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4-5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0.00225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0.025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0.44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12.0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8203149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954388"/>
                  </p:ext>
                </p:extLst>
              </p:nvPr>
            </p:nvGraphicFramePr>
            <p:xfrm>
              <a:off x="545592" y="4267200"/>
              <a:ext cx="8229599" cy="193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  <a:gridCol w="1175657"/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Bus-to-Bus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00000" t="-2564" r="-3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400000" t="-2564" r="-200000" b="-7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 MVA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Maximum</a:t>
                          </a:r>
                          <a:r>
                            <a:rPr lang="en-US" b="0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TAP Setting per unit</a:t>
                          </a:r>
                          <a:endParaRPr lang="en-US" b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1-5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0.00150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3-4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0.00075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0.01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10.0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533400" y="5289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2: Line input Data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805535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3: Transformer input Data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3903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52687565"/>
                  </p:ext>
                </p:extLst>
              </p:nvPr>
            </p:nvGraphicFramePr>
            <p:xfrm>
              <a:off x="441960" y="996568"/>
              <a:ext cx="8229600" cy="276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=−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2.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=1.05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𝐺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4.4</m:t>
                                </m:r>
                              </m:oMath>
                            </m:oMathPara>
                          </a14:m>
                          <a:endParaRPr lang="en-US" dirty="0" smtClean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=0,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74985305"/>
                  </p:ext>
                </p:extLst>
              </p:nvPr>
            </p:nvGraphicFramePr>
            <p:xfrm>
              <a:off x="441960" y="996568"/>
              <a:ext cx="8229600" cy="28134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2000"/>
                    <a:gridCol w="47244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Bus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Input</a:t>
                          </a:r>
                          <a:r>
                            <a:rPr lang="en-US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Data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Unknowns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04762" r="-58065" b="-5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04762" b="-555556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121698" r="-58065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121698" b="-23018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223810" r="-58065" b="-13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223810" b="-132381"/>
                          </a:stretch>
                        </a:blipFill>
                      </a:tcPr>
                    </a:tc>
                  </a:tr>
                  <a:tr h="38703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4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539683" r="-58065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539683" b="-120635"/>
                          </a:stretch>
                        </a:blipFill>
                      </a:tcPr>
                    </a:tc>
                  </a:tr>
                  <a:tr h="388366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5</a:t>
                          </a:r>
                          <a:endParaRPr lang="en-US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258" t="-629688" r="-58065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222" t="-629688" b="-1875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32816" y="381000"/>
            <a:ext cx="7336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4: Input Data and Unknowns for Example 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Now compute the elements of  the second row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400">
                        <a:latin typeface="Cambria Math"/>
                      </a:rPr>
                      <m:t>.</m:t>
                    </m:r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Since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buses 1 and 3 are not directly connected to bus 2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16" y="4114800"/>
                <a:ext cx="8253984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1108" t="-2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81200"/>
            <a:ext cx="5534705" cy="367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4708525" y="8763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Powerflow Problem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2AD4-BF72-49AE-BDB2-4EA763B6587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752600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752600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477555" y="48006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477555" y="1600200"/>
            <a:ext cx="17526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685800" y="2590799"/>
            <a:ext cx="7315200" cy="24554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12308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2800" y="583513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Network Formulation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32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5" grpId="0"/>
      <p:bldP spid="5" grpId="1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8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2000" dirty="0" smtClean="0"/>
                  <a:t>By </a:t>
                </a:r>
                <a:r>
                  <a:rPr lang="en-US" sz="2000" dirty="0" smtClean="0"/>
                  <a:t>using values from Table 2, compute the following.</a:t>
                </a:r>
              </a:p>
              <a:p>
                <a:pPr marL="0" indent="0">
                  <a:buNone/>
                </a:pPr>
                <a:r>
                  <a:rPr lang="en-US" sz="2000" i="1" dirty="0"/>
                  <a:t>	</a:t>
                </a:r>
                <a:r>
                  <a:rPr lang="en-US" sz="2000" i="1" dirty="0" smtClean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24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0.009+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0.1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=−0.89276+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9.91964=9.95972∠95.143°</m:t>
                    </m:r>
                  </m:oMath>
                </a14:m>
                <a:r>
                  <a:rPr lang="en-US" sz="2000" dirty="0" smtClean="0"/>
                  <a:t> per unit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25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0.0045+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0.05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=−1.78552+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19.83932=19.9195∠95.143°</m:t>
                    </m:r>
                  </m:oMath>
                </a14:m>
                <a:r>
                  <a:rPr lang="en-US" sz="2000" dirty="0" smtClean="0"/>
                  <a:t> per unit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 </a:t>
                </a:r>
                <a:r>
                  <a:rPr lang="en-US" sz="2000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24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25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0.89276−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9.91964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1.78552−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19.83932</m:t>
                        </m:r>
                      </m:e>
                    </m:d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1.72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0.88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=2.67828−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r>
                      <a:rPr lang="en-US" sz="2000" i="1">
                        <a:latin typeface="Cambria Math"/>
                      </a:rPr>
                      <m:t>28.4590=28.5847∠−84.624°</m:t>
                    </m:r>
                  </m:oMath>
                </a14:m>
                <a:r>
                  <a:rPr lang="en-US" sz="2000" dirty="0" smtClean="0"/>
                  <a:t> per </a:t>
                </a:r>
                <a:r>
                  <a:rPr lang="en-US" sz="2000" dirty="0" smtClean="0"/>
                  <a:t>unit</a:t>
                </a:r>
                <a:endParaRPr lang="en-US" sz="2000" dirty="0"/>
              </a:p>
            </p:txBody>
          </p:sp>
        </mc:Choice>
        <mc:Fallback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8152"/>
              </a:xfrm>
              <a:prstGeom prst="rect">
                <a:avLst/>
              </a:prstGeom>
              <a:blipFill rotWithShape="1">
                <a:blip r:embed="rId2"/>
                <a:stretch>
                  <a:fillRect l="-741" t="-615" b="-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</a:t>
            </a:r>
            <a:r>
              <a:rPr lang="en-US" dirty="0" smtClean="0"/>
              <a:t>Example Cont.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sz="2000" dirty="0" smtClean="0"/>
                  <a:t>Note that half the shunt admittance of each line connected to bus 2 is included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sz="2000" dirty="0" smtClean="0"/>
                  <a:t>, and the other half is at the other end of these lines.</a:t>
                </a:r>
              </a:p>
              <a:p>
                <a:r>
                  <a:rPr lang="en-US" sz="2000" dirty="0" smtClean="0"/>
                  <a:t>Nodal equations for the power system network may now be written as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𝑰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𝑏𝑢𝑠</m:t>
                        </m:r>
                      </m:sub>
                    </m:sSub>
                    <m:r>
                      <a:rPr lang="en-US" sz="2000" b="1" i="1">
                        <a:latin typeface="Cambria Math"/>
                      </a:rPr>
                      <m:t>𝑽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000" dirty="0" smtClean="0"/>
                  <a:t>For each load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is calculated by 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sz="2000" dirty="0" smtClean="0"/>
                  <a:t> </a:t>
                </a:r>
                <a:r>
                  <a:rPr lang="en-US" sz="2000" dirty="0"/>
                  <a:t>A</a:t>
                </a:r>
                <a:r>
                  <a:rPr lang="en-US" sz="2000" dirty="0" smtClean="0"/>
                  <a:t>pplying the Gauss-Seidel power flow method to the nodal equations,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as expressed above, gives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𝑘𝑘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 smtClean="0"/>
                  <a:t>The above equation can be applied twice during each iteration, first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, then replacing that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𝑖</m:t>
                    </m:r>
                    <m:r>
                      <a:rPr lang="en-US" sz="2000" b="0" i="1" smtClean="0">
                        <a:latin typeface="Cambria Math"/>
                      </a:rPr>
                      <m:t>+1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 on the right side.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 rotWithShape="1">
                <a:blip r:embed="rId2"/>
                <a:stretch>
                  <a:fillRect l="-593" t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1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sz="2000" dirty="0" smtClean="0"/>
                  <a:t>For a voltage-controlled bus,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/>
                  <a:t> is unknown, but can be calculated from the following.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𝑘𝑛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sz="2000" dirty="0" smtClean="0"/>
                  <a:t>Now, use Gauss-Seidel to calculate the </a:t>
                </a:r>
                <a:r>
                  <a:rPr lang="en-US" sz="2000" dirty="0" err="1" smtClean="0"/>
                  <a:t>phasor</a:t>
                </a:r>
                <a:r>
                  <a:rPr lang="en-US" sz="2000" dirty="0" smtClean="0"/>
                  <a:t> voltage at load bus 2 after the first iteration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).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𝑗𝑄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/>
                                </a:rPr>
                                <m:t>(0)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(1)+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(0)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>
                  <a:buNone/>
                </a:pPr>
                <a:endParaRPr lang="en-US" sz="20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</a:rPr>
                            <m:t>28.5847∠−84.624°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−8−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(−2.8)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1.0∠0°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−1.78552+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19.83932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−.89276+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9.91964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1.0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2.8</m:t>
                            </m:r>
                          </m:e>
                        </m:d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29.7589</m:t>
                            </m:r>
                          </m:e>
                        </m:d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=0.96132∠−16.543°</m:t>
                    </m:r>
                  </m:oMath>
                </a14:m>
                <a:r>
                  <a:rPr lang="en-US" sz="2000" dirty="0"/>
                  <a:t> per unit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96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0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Gauss-Seidel Worked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/>
                  <a:t>Now recalculate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 smtClean="0"/>
                  <a:t>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 smtClean="0"/>
                  <a:t> =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0.96132∠16.543°</m:t>
                    </m:r>
                  </m:oMath>
                </a14:m>
                <a:r>
                  <a:rPr lang="en-US" sz="2000" dirty="0" smtClean="0"/>
                  <a:t> in place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(0)</m:t>
                    </m:r>
                  </m:oMath>
                </a14:m>
                <a:r>
                  <a:rPr lang="en-US" sz="2000" dirty="0" smtClean="0"/>
                  <a:t>. 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</a:rPr>
                              <m:t>−8+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2.8</m:t>
                            </m:r>
                          </m:num>
                          <m:den>
                            <m:r>
                              <a:rPr lang="en-US" sz="2000" i="1">
                                <a:latin typeface="Cambria Math"/>
                              </a:rPr>
                              <m:t>0.96132∠16.543°</m:t>
                            </m:r>
                          </m:den>
                        </m:f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−2.67828+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29.75829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i="1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−4.4698−</m:t>
                        </m:r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24.5973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28.5847∠−84.624°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=0.87460∠−15.675°</m:t>
                    </m:r>
                  </m:oMath>
                </a14:m>
                <a:r>
                  <a:rPr lang="en-US" sz="2000" dirty="0"/>
                  <a:t> per unit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2000" dirty="0" smtClean="0"/>
                  <a:t>After performing computations at buses 3, 4, and 5, the first Guess-Seidel iteration will be complete. </a:t>
                </a:r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674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61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Newton Raphson Worked Example</a:t>
            </a:r>
            <a:br>
              <a:rPr lang="en-US" dirty="0" smtClean="0"/>
            </a:br>
            <a:endParaRPr lang="en-US" sz="1300" dirty="0"/>
          </a:p>
        </p:txBody>
      </p:sp>
      <p:graphicFrame>
        <p:nvGraphicFramePr>
          <p:cNvPr id="136199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457200" y="2800350"/>
          <a:ext cx="4038600" cy="212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2" name="Visio" r:id="rId3" imgW="4704486" imgH="2475637" progId="Visio.Drawing.11">
                  <p:embed/>
                </p:oleObj>
              </mc:Choice>
              <mc:Fallback>
                <p:oleObj name="Visio" r:id="rId3" imgW="4704486" imgH="247563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800350"/>
                        <a:ext cx="4038600" cy="212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This is a transmission level system.</a:t>
            </a:r>
          </a:p>
          <a:p>
            <a:pPr lvl="1"/>
            <a:r>
              <a:rPr lang="en-US" sz="1800" dirty="0" smtClean="0"/>
              <a:t>3 nodes</a:t>
            </a:r>
          </a:p>
          <a:p>
            <a:pPr lvl="1"/>
            <a:r>
              <a:rPr lang="en-US" sz="1800" dirty="0" smtClean="0"/>
              <a:t>2 generators</a:t>
            </a:r>
          </a:p>
          <a:p>
            <a:pPr lvl="1"/>
            <a:r>
              <a:rPr lang="en-US" sz="1800" dirty="0" smtClean="0"/>
              <a:t>1 load</a:t>
            </a:r>
          </a:p>
          <a:p>
            <a:endParaRPr lang="en-US" sz="2000" dirty="0" smtClean="0"/>
          </a:p>
          <a:p>
            <a:r>
              <a:rPr lang="en-US" sz="2000" dirty="0" smtClean="0"/>
              <a:t>The transmission lines are assumed to be purely inductive, with no resistance.</a:t>
            </a:r>
          </a:p>
          <a:p>
            <a:endParaRPr lang="en-US" sz="2000" dirty="0" smtClean="0"/>
          </a:p>
          <a:p>
            <a:r>
              <a:rPr lang="en-US" sz="2000" dirty="0" smtClean="0"/>
              <a:t>Node types:</a:t>
            </a:r>
          </a:p>
          <a:p>
            <a:pPr lvl="1"/>
            <a:r>
              <a:rPr lang="en-US" sz="1600" dirty="0" smtClean="0"/>
              <a:t>Node1 :Swing bus</a:t>
            </a:r>
          </a:p>
          <a:p>
            <a:pPr lvl="1"/>
            <a:r>
              <a:rPr lang="en-US" sz="1600" dirty="0" smtClean="0"/>
              <a:t>Node 2: PV bus</a:t>
            </a:r>
          </a:p>
          <a:p>
            <a:pPr lvl="1"/>
            <a:r>
              <a:rPr lang="en-US" sz="1600" dirty="0" smtClean="0"/>
              <a:t>Node 3: PQ bus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6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39271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2422525" y="405923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18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525" y="4059238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0" name="Rectangle 16"/>
          <p:cNvSpPr>
            <a:spLocks noChangeArrowheads="1"/>
          </p:cNvSpPr>
          <p:nvPr/>
        </p:nvSpPr>
        <p:spPr bwMode="auto">
          <a:xfrm>
            <a:off x="0" y="2476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425601"/>
              </p:ext>
            </p:extLst>
          </p:nvPr>
        </p:nvGraphicFramePr>
        <p:xfrm>
          <a:off x="2219325" y="1716088"/>
          <a:ext cx="391636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19" name="Equation" r:id="rId5" imgW="1866600" imgH="482400" progId="Equation.3">
                  <p:embed/>
                </p:oleObj>
              </mc:Choice>
              <mc:Fallback>
                <p:oleObj name="Equation" r:id="rId5" imgW="1866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325" y="1716088"/>
                        <a:ext cx="3916363" cy="10080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998649"/>
              </p:ext>
            </p:extLst>
          </p:nvPr>
        </p:nvGraphicFramePr>
        <p:xfrm>
          <a:off x="3124200" y="3047999"/>
          <a:ext cx="1965255" cy="1277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0" name="Equation" r:id="rId7" imgW="1167893" imgH="761669" progId="Equation.3">
                  <p:embed/>
                </p:oleObj>
              </mc:Choice>
              <mc:Fallback>
                <p:oleObj name="Equation" r:id="rId7" imgW="1167893" imgH="7616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047999"/>
                        <a:ext cx="1965255" cy="12776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2" name="Rectangle 18"/>
          <p:cNvSpPr>
            <a:spLocks noChangeArrowheads="1"/>
          </p:cNvSpPr>
          <p:nvPr/>
        </p:nvSpPr>
        <p:spPr bwMode="auto">
          <a:xfrm>
            <a:off x="0" y="3467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927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911417"/>
              </p:ext>
            </p:extLst>
          </p:nvPr>
        </p:nvGraphicFramePr>
        <p:xfrm>
          <a:off x="3048000" y="4876800"/>
          <a:ext cx="2684462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1" name="Equation" r:id="rId9" imgW="1536480" imgH="457200" progId="Equation.3">
                  <p:embed/>
                </p:oleObj>
              </mc:Choice>
              <mc:Fallback>
                <p:oleObj name="Equation" r:id="rId9" imgW="15364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876800"/>
                        <a:ext cx="2684462" cy="7969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3" name="Rectangle 19"/>
          <p:cNvSpPr>
            <a:spLocks noChangeArrowheads="1"/>
          </p:cNvSpPr>
          <p:nvPr/>
        </p:nvSpPr>
        <p:spPr bwMode="auto">
          <a:xfrm>
            <a:off x="0" y="3924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285" name="Rectangle 21"/>
          <p:cNvSpPr>
            <a:spLocks noChangeArrowheads="1"/>
          </p:cNvSpPr>
          <p:nvPr/>
        </p:nvSpPr>
        <p:spPr bwMode="auto">
          <a:xfrm>
            <a:off x="0" y="2781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72400" y="20573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72400" y="35051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72400" y="5105399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49508" name="Object 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32640019"/>
              </p:ext>
            </p:extLst>
          </p:nvPr>
        </p:nvGraphicFramePr>
        <p:xfrm>
          <a:off x="2743200" y="2743200"/>
          <a:ext cx="3810000" cy="88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6" name="Equation" r:id="rId3" imgW="2082600" imgH="482400" progId="Equation.3">
                  <p:embed/>
                </p:oleObj>
              </mc:Choice>
              <mc:Fallback>
                <p:oleObj name="Equation" r:id="rId3" imgW="2082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743200"/>
                        <a:ext cx="3810000" cy="88211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0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2292350" y="4038600"/>
          <a:ext cx="4711700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7" name="Equation" r:id="rId5" imgW="3263760" imgH="1295280" progId="Equation.3">
                  <p:embed/>
                </p:oleObj>
              </mc:Choice>
              <mc:Fallback>
                <p:oleObj name="Equation" r:id="rId5" imgW="3263760" imgH="1295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4038600"/>
                        <a:ext cx="4711700" cy="187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77200" y="30480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(49)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400" y="48006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6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Worked </a:t>
            </a: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45568" name="Picture 16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371600" y="3203448"/>
            <a:ext cx="6364288" cy="1165225"/>
          </a:xfrm>
          <a:noFill/>
          <a:ln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0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4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b="1" u="sng" dirty="0"/>
              <a:t>Fast Decoupled </a:t>
            </a:r>
          </a:p>
          <a:p>
            <a:pPr lvl="1"/>
            <a:r>
              <a:rPr lang="en-US" sz="2400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1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382000" cy="5486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 described </a:t>
                </a:r>
                <a:r>
                  <a:rPr lang="en-US" dirty="0" smtClean="0"/>
                  <a:t>in the Newton Raphson section, </a:t>
                </a:r>
                <a:r>
                  <a:rPr lang="en-US" dirty="0" smtClean="0"/>
                  <a:t>the Jacobian Matrix can be expressed as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>
                          <a:latin typeface="Cambria Math"/>
                        </a:rPr>
                        <m:t>𝐉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The values of the off-diagonal sub-matrices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and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are small and can be approximated to zero.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Hence, the power flow problem can be decoupled</a:t>
                </a:r>
                <a:r>
                  <a:rPr lang="en-US" dirty="0" smtClean="0"/>
                  <a:t>.</a:t>
                </a:r>
                <a:endParaRPr lang="en-US" dirty="0" smtClean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382000" cy="5486400"/>
              </a:xfrm>
              <a:blipFill rotWithShape="1">
                <a:blip r:embed="rId2"/>
                <a:stretch>
                  <a:fillRect l="-945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153400" y="24384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808038"/>
          </a:xfrm>
        </p:spPr>
        <p:txBody>
          <a:bodyPr>
            <a:normAutofit/>
          </a:bodyPr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Power Injections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115"/>
          <p:cNvSpPr txBox="1">
            <a:spLocks noChangeArrowheads="1"/>
          </p:cNvSpPr>
          <p:nvPr/>
        </p:nvSpPr>
        <p:spPr bwMode="auto">
          <a:xfrm>
            <a:off x="304800" y="1226403"/>
            <a:ext cx="838200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Injection of power at a node is from the perspective of the interconnecting transmission system.</a:t>
            </a: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positive injection indicates generated power.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negative injection indicates consumed power.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node injections are generally known for all but one bus in advance.  This is known as the swing or slack bus.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net complex power injected into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 is given by</a:t>
            </a: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Box 118"/>
          <p:cNvSpPr txBox="1">
            <a:spLocks noChangeArrowheads="1"/>
          </p:cNvSpPr>
          <p:nvPr/>
        </p:nvSpPr>
        <p:spPr bwMode="auto">
          <a:xfrm>
            <a:off x="0" y="4900155"/>
            <a:ext cx="9220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where complex power supplied by the generator is:</a:t>
            </a:r>
          </a:p>
        </p:txBody>
      </p:sp>
      <p:sp>
        <p:nvSpPr>
          <p:cNvPr id="10" name="Text Box 119"/>
          <p:cNvSpPr txBox="1">
            <a:spLocks noChangeArrowheads="1"/>
          </p:cNvSpPr>
          <p:nvPr/>
        </p:nvSpPr>
        <p:spPr bwMode="auto">
          <a:xfrm>
            <a:off x="0" y="5738355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and the complex power consumed by the loads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</a:rPr>
                      <m:t>𝑗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𝐺𝑖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𝐷𝑖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              (1)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67200"/>
                <a:ext cx="9144000" cy="413511"/>
              </a:xfrm>
              <a:prstGeom prst="rect">
                <a:avLst/>
              </a:prstGeom>
              <a:blipFill rotWithShape="1">
                <a:blip r:embed="rId3"/>
                <a:stretch>
                  <a:fillRect t="-8824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𝐺𝑖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   (2)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1155"/>
                <a:ext cx="914400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𝑗𝑄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𝐷𝑖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   (3)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19355"/>
                <a:ext cx="9144000" cy="400110"/>
              </a:xfrm>
              <a:prstGeom prst="rect">
                <a:avLst/>
              </a:prstGeom>
              <a:blipFill rotWithShape="1">
                <a:blip r:embed="rId5"/>
                <a:stretch>
                  <a:fillRect t="-9231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6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</p:spPr>
            <p:txBody>
              <a:bodyPr/>
              <a:lstStyle/>
              <a:p>
                <a:r>
                  <a:rPr lang="en-US" dirty="0" smtClean="0"/>
                  <a:t>Substitute approximations into Eq. (48).</a:t>
                </a:r>
              </a:p>
              <a:p>
                <a:pPr marL="0" indent="0" algn="ctr">
                  <a:buNone/>
                </a:pPr>
                <a:r>
                  <a:rPr lang="en-US" sz="2000" dirty="0" smtClean="0"/>
                  <a:t>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𝛿𝜃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 smtClean="0"/>
                  <a:t>Then,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𝛿𝜃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881844" cy="4973972"/>
              </a:xfrm>
              <a:blipFill rotWithShape="1">
                <a:blip r:embed="rId2"/>
                <a:stretch>
                  <a:fillRect l="-96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48768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5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447800"/>
                <a:ext cx="8915400" cy="53340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Further assumptions can be made about the terms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Usually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terms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dirty="0" smtClean="0"/>
                  <a:t> are smaller than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and can be ignored.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All per unit bus voltage magnitudes are considered approximately equal and difference between bus angles are considered small.</a:t>
                </a: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447800"/>
                <a:ext cx="8915400" cy="5334000"/>
              </a:xfrm>
              <a:blipFill rotWithShape="1">
                <a:blip r:embed="rId2"/>
                <a:stretch>
                  <a:fillRect l="-958" r="-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52400" y="1600200"/>
                <a:ext cx="8686800" cy="36711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Then, the 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can be written as: 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/>
                  <a:t>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≈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≈−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(53)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    (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54)</a:t>
                </a: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	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200"/>
                <a:ext cx="8686800" cy="3671198"/>
              </a:xfrm>
              <a:prstGeom prst="rect">
                <a:avLst/>
              </a:prstGeom>
              <a:blipFill rotWithShape="1">
                <a:blip r:embed="rId2"/>
                <a:stretch>
                  <a:fillRect l="-912" r="-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2945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6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514428"/>
                <a:ext cx="9144000" cy="3486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off-diagonal terms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𝛿𝜃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can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be written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as: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≈−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	</a:t>
                </a:r>
                <a:endParaRPr lang="en-US" sz="2000" dirty="0" smtClean="0"/>
              </a:p>
              <a:p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								(55)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4428"/>
                <a:ext cx="9144000" cy="3486917"/>
              </a:xfrm>
              <a:prstGeom prst="rect">
                <a:avLst/>
              </a:prstGeom>
              <a:blipFill rotWithShape="1">
                <a:blip r:embed="rId2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7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304800" y="1219200"/>
                <a:ext cx="8839200" cy="4122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Consider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/>
                          </a:rPr>
                          <m:t>𝐕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𝐁</m:t>
                    </m:r>
                    <m:r>
                      <a:rPr lang="en-US" sz="2000" i="1">
                        <a:latin typeface="Cambria Math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000" i="1">
                            <a:latin typeface="Cambria Math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000" i="1">
                            <a:latin typeface="Cambria Math"/>
                          </a:rPr>
                          <m:t>  ⋯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:r>
                  <a:rPr lang="en-US" sz="2000" b="1" dirty="0" smtClean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may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obtained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0">
                            <a:latin typeface="Cambria Math"/>
                          </a:rPr>
                          <m:t>𝐘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by stripping away the first row and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column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and then taking the imaginary part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Then,</a:t>
                </a:r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𝛿𝜃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19200"/>
                <a:ext cx="8839200" cy="4122282"/>
              </a:xfrm>
              <a:prstGeom prst="rect">
                <a:avLst/>
              </a:prstGeom>
              <a:blipFill rotWithShape="1">
                <a:blip r:embed="rId2"/>
                <a:stretch>
                  <a:fillRect l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63619" y="470529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9925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4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0" y="685800"/>
                <a:ext cx="9144000" cy="5549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Substitute into Eq. 52 to get: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𝐕</m:t>
                          </m:r>
                        </m:e>
                      </m:d>
                      <m:r>
                        <a:rPr lang="en-US" sz="2000" b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Because of the assumption that all per unit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equal, assume the second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/>
                          </a:rPr>
                          <m:t>𝐕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in (57) is the identity matrix.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Thus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r>
                        <a:rPr lang="en-US" sz="2000" b="1" i="1">
                          <a:latin typeface="Cambria Math"/>
                        </a:rPr>
                        <m:t>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</a:rPr>
                                <m:t>𝐕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−</m:t>
                    </m:r>
                    <m:r>
                      <a:rPr lang="en-US" sz="2000" b="1" i="1">
                        <a:latin typeface="Cambria Math"/>
                      </a:rPr>
                      <m:t>𝐁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𝑉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𝐕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0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algn="ctr"/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acc>
                          <m:accPr>
                            <m:chr m:val="̃"/>
                            <m:ctrlPr>
                              <a:rPr lang="en-US" sz="2400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are just scaled versions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∆</m:t>
                        </m:r>
                        <m:r>
                          <a:rPr lang="en-US" sz="2400" i="1">
                            <a:latin typeface="Cambria Math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85800"/>
                <a:ext cx="9144000" cy="5549276"/>
              </a:xfrm>
              <a:prstGeom prst="rect">
                <a:avLst/>
              </a:prstGeom>
              <a:blipFill rotWithShape="1">
                <a:blip r:embed="rId2"/>
                <a:stretch>
                  <a:fillRect l="-867" t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61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0" y="1718246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0" y="4876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(58)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9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Decoupled Power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An important observation is that </a:t>
            </a:r>
            <a:r>
              <a:rPr lang="en-US" b="1" dirty="0" smtClean="0"/>
              <a:t>B</a:t>
            </a:r>
            <a:r>
              <a:rPr lang="en-US" dirty="0" smtClean="0"/>
              <a:t> is a constant matrix, independent of iteration count. Thus, only one matrix inversion of </a:t>
            </a:r>
            <a:r>
              <a:rPr lang="en-US" b="1" dirty="0" smtClean="0"/>
              <a:t>B</a:t>
            </a:r>
            <a:r>
              <a:rPr lang="en-US" dirty="0" smtClean="0"/>
              <a:t> is required. </a:t>
            </a:r>
          </a:p>
          <a:p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equations are known as the </a:t>
            </a:r>
            <a:r>
              <a:rPr lang="en-US" i="1" dirty="0"/>
              <a:t>fast-decoupled</a:t>
            </a:r>
            <a:r>
              <a:rPr lang="en-US" dirty="0"/>
              <a:t> power flow </a:t>
            </a:r>
            <a:r>
              <a:rPr lang="en-US" dirty="0" smtClean="0"/>
              <a:t>equations and this is most commonly used as the power flow solver in commercial packages.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46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Review of balanced power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Review of balanced power </a:t>
            </a:r>
            <a:r>
              <a:rPr lang="en-US" b="1" u="sng" dirty="0" smtClean="0"/>
              <a:t>flow</a:t>
            </a:r>
          </a:p>
          <a:p>
            <a:pPr lvl="1"/>
            <a:r>
              <a:rPr lang="en-US" sz="2400" dirty="0"/>
              <a:t>Gauss </a:t>
            </a:r>
            <a:r>
              <a:rPr lang="en-US" sz="2400" dirty="0" smtClean="0"/>
              <a:t>Iterative Technique</a:t>
            </a:r>
            <a:endParaRPr lang="en-US" sz="2400" dirty="0"/>
          </a:p>
          <a:p>
            <a:pPr lvl="1"/>
            <a:r>
              <a:rPr lang="en-US" sz="2400" dirty="0"/>
              <a:t>Gauss-Seidel Iterative </a:t>
            </a:r>
            <a:r>
              <a:rPr lang="en-US" sz="2400" dirty="0" smtClean="0"/>
              <a:t>Technique </a:t>
            </a:r>
          </a:p>
          <a:p>
            <a:pPr lvl="1"/>
            <a:r>
              <a:rPr lang="en-US" sz="2400" dirty="0" smtClean="0"/>
              <a:t>Newton </a:t>
            </a:r>
            <a:r>
              <a:rPr lang="en-US" sz="2400" dirty="0"/>
              <a:t>Raphson</a:t>
            </a:r>
          </a:p>
          <a:p>
            <a:pPr lvl="1"/>
            <a:r>
              <a:rPr lang="en-US" sz="2400" dirty="0"/>
              <a:t>Fast Decoupled </a:t>
            </a:r>
          </a:p>
          <a:p>
            <a:pPr lvl="1"/>
            <a:r>
              <a:rPr lang="en-US" sz="2400" b="1" u="sng" dirty="0"/>
              <a:t>DC Power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1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69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Power Flow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181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DC powerflow is a non-iterative solution because of various assumptions.</a:t>
                </a:r>
              </a:p>
              <a:p>
                <a:pPr lvl="1"/>
                <a:r>
                  <a:rPr lang="en-US" dirty="0" smtClean="0"/>
                  <a:t>Reactive power flows are ignored.</a:t>
                </a:r>
              </a:p>
              <a:p>
                <a:pPr lvl="1"/>
                <a:r>
                  <a:rPr lang="en-US" dirty="0" smtClean="0"/>
                  <a:t>All node voltages are assumed to be 1 per unit.</a:t>
                </a:r>
              </a:p>
              <a:p>
                <a:pPr lvl="1"/>
                <a:r>
                  <a:rPr lang="en-US" dirty="0" smtClean="0"/>
                  <a:t>The entire problem reduced to a single set of linear equations:</a:t>
                </a:r>
                <a:endParaRPr lang="en-US" dirty="0"/>
              </a:p>
              <a:p>
                <a:pPr marL="1371600" lvl="3" indent="0">
                  <a:buNone/>
                </a:pPr>
                <a:r>
                  <a:rPr lang="en-US" sz="2400" dirty="0" smtClean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 smtClean="0"/>
                  <a:t>P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The </a:t>
                </a:r>
                <a:r>
                  <a:rPr lang="en-US" dirty="0"/>
                  <a:t>name DC Power Flow is derived from the fact that the equations are linear and the solution of the equations is real </a:t>
                </a:r>
                <a:r>
                  <a:rPr lang="en-US" dirty="0" smtClean="0"/>
                  <a:t>power.</a:t>
                </a:r>
              </a:p>
              <a:p>
                <a:pPr marL="457200"/>
                <a:endParaRPr lang="en-US" dirty="0" smtClean="0"/>
              </a:p>
              <a:p>
                <a:pPr marL="457200"/>
                <a:r>
                  <a:rPr lang="en-US" dirty="0" smtClean="0"/>
                  <a:t>DC </a:t>
                </a:r>
                <a:r>
                  <a:rPr lang="en-US" dirty="0" smtClean="0"/>
                  <a:t>Power Flow is used in </a:t>
                </a:r>
                <a:r>
                  <a:rPr lang="en-US" dirty="0" smtClean="0"/>
                  <a:t>Optimal Power Flow (OPF) </a:t>
                </a:r>
                <a:r>
                  <a:rPr lang="en-US" dirty="0" smtClean="0"/>
                  <a:t>solvers, </a:t>
                </a:r>
                <a:r>
                  <a:rPr lang="en-US" dirty="0" smtClean="0"/>
                  <a:t>Location Marginal Price (LMP) solvers, </a:t>
                </a:r>
                <a:r>
                  <a:rPr lang="en-US" dirty="0" smtClean="0"/>
                  <a:t>and Contingency </a:t>
                </a:r>
                <a:r>
                  <a:rPr lang="en-US" dirty="0" smtClean="0"/>
                  <a:t>Analysis (CA).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181600"/>
              </a:xfrm>
              <a:blipFill rotWithShape="1">
                <a:blip r:embed="rId2"/>
                <a:stretch>
                  <a:fillRect l="-963" t="-1647" b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8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the distribution feeders are mainly radial (which is true in most cases), the iterative techniques discussed above for transmission networks show poor convergence characteristics. </a:t>
            </a:r>
          </a:p>
          <a:p>
            <a:endParaRPr lang="en-US" dirty="0"/>
          </a:p>
          <a:p>
            <a:r>
              <a:rPr lang="en-US" dirty="0" smtClean="0"/>
              <a:t>Instead, an iterative technique called Forward Backward Sweep is used for radial distribution systems.</a:t>
            </a:r>
          </a:p>
          <a:p>
            <a:endParaRPr lang="en-US" dirty="0"/>
          </a:p>
          <a:p>
            <a:r>
              <a:rPr lang="en-US" dirty="0" smtClean="0"/>
              <a:t>Consider Figure 7 as </a:t>
            </a:r>
            <a:r>
              <a:rPr lang="en-US" dirty="0"/>
              <a:t>shown in the next </a:t>
            </a:r>
            <a:r>
              <a:rPr lang="en-US" dirty="0" smtClean="0"/>
              <a:t>slide. It is a nonlinear system with constant complex power loads.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9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addition to the power injections that occur due to the generators and the loads, power flows into and out of each node on the interconnecting lines.</a:t>
            </a:r>
          </a:p>
          <a:p>
            <a:endParaRPr lang="en-US" dirty="0" smtClean="0"/>
          </a:p>
          <a:p>
            <a:r>
              <a:rPr lang="en-US" dirty="0" smtClean="0"/>
              <a:t>These flows are not injections from the perspective of the transmission system, they are simple flows between nodes.</a:t>
            </a:r>
          </a:p>
          <a:p>
            <a:endParaRPr lang="en-US" dirty="0"/>
          </a:p>
          <a:p>
            <a:r>
              <a:rPr lang="en-US" dirty="0" smtClean="0"/>
              <a:t>Given the voltage and angle at the nodes on either end of a line, the flows can be determined.</a:t>
            </a:r>
          </a:p>
          <a:p>
            <a:endParaRPr lang="en-US" dirty="0"/>
          </a:p>
          <a:p>
            <a:r>
              <a:rPr lang="en-US" dirty="0" smtClean="0"/>
              <a:t>Because of the potentially large number of nodes and links, these equations are formulated with sets of equations.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83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722" y="3048000"/>
            <a:ext cx="8496651" cy="3459163"/>
          </a:xfrm>
        </p:spPr>
        <p:txBody>
          <a:bodyPr>
            <a:normAutofit/>
          </a:bodyPr>
          <a:lstStyle/>
          <a:p>
            <a:r>
              <a:rPr lang="en-US" dirty="0" smtClean="0"/>
              <a:t>The ‘Forward’ sweep computes the voltage at node 5 under no-load condition. </a:t>
            </a:r>
          </a:p>
          <a:p>
            <a:r>
              <a:rPr lang="en-US" dirty="0" smtClean="0"/>
              <a:t>With </a:t>
            </a:r>
            <a:r>
              <a:rPr lang="en-US" dirty="0" smtClean="0"/>
              <a:t>no load currents, there are no line currents.</a:t>
            </a:r>
          </a:p>
          <a:p>
            <a:r>
              <a:rPr lang="en-US" dirty="0" smtClean="0"/>
              <a:t>Thus the node 5 voltage will equal that of the specified source voltage.</a:t>
            </a:r>
          </a:p>
          <a:p>
            <a:r>
              <a:rPr lang="en-US" dirty="0" smtClean="0"/>
              <a:t>The ‘Backward’ sweep commences by computing the load current at node 5.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3" y="1219200"/>
            <a:ext cx="8496650" cy="16259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7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 general, the load current at each node is computed by:</a:t>
                </a:r>
              </a:p>
              <a:p>
                <a:endParaRPr lang="en-US" dirty="0" smtClean="0"/>
              </a:p>
              <a:p>
                <a:pPr marL="914400" lvl="2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/>
                  <a:t>	</a:t>
                </a:r>
                <a:r>
                  <a:rPr lang="en-US" dirty="0" smtClean="0"/>
                  <a:t>	</a:t>
                </a:r>
                <a:r>
                  <a:rPr lang="en-US" sz="2400" dirty="0" smtClean="0"/>
                  <a:t>(59)</a:t>
                </a:r>
              </a:p>
              <a:p>
                <a:pPr marL="914400" lvl="2" indent="0" algn="ctr">
                  <a:buNone/>
                </a:pPr>
                <a:endParaRPr lang="en-US" sz="2400" dirty="0" smtClean="0"/>
              </a:p>
              <a:p>
                <a:r>
                  <a:rPr lang="en-US" dirty="0"/>
                  <a:t>The backward sweep will determine a computed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r>
                  <a:rPr lang="en-US" dirty="0" smtClean="0"/>
                  <a:t>However, the first iteration will produce a voltage that is not equal to the specified source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Because the system is non-linear, the solution must be found by again doing an iteration of the ‘Forward’ sweep.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143000"/>
                <a:ext cx="8763000" cy="4983163"/>
              </a:xfrm>
              <a:blipFill rotWithShape="1">
                <a:blip r:embed="rId2"/>
                <a:stretch>
                  <a:fillRect l="-974" t="-1714" r="-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The ‘Forward’ sweep is conducted with the specified source voltage and the line currents from the previous backward sweep.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Using KVL at node 2 gives:</a:t>
                </a:r>
              </a:p>
              <a:p>
                <a:endParaRPr lang="en-US" dirty="0" smtClean="0"/>
              </a:p>
              <a:p>
                <a:pPr marL="0" lvl="2" indent="0">
                  <a:buNone/>
                </a:pPr>
                <a:r>
                  <a:rPr lang="en-US" b="1" dirty="0" smtClean="0">
                    <a:solidFill>
                      <a:srgbClr val="FF0000"/>
                    </a:solidFill>
                  </a:rPr>
                  <a:t>	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FF0000"/>
                    </a:solidFill>
                  </a:rPr>
                  <a:t>			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  </a:t>
                </a:r>
                <a:r>
                  <a:rPr lang="en-US" sz="2400" dirty="0" smtClean="0"/>
                  <a:t>(60)</a:t>
                </a:r>
                <a:endParaRPr lang="en-US" sz="2400" dirty="0" smtClean="0"/>
              </a:p>
              <a:p>
                <a:pPr marL="0" lvl="2" indent="0" algn="ctr">
                  <a:buNone/>
                </a:pPr>
                <a:endParaRPr lang="en-US" sz="2400" dirty="0"/>
              </a:p>
              <a:p>
                <a:pPr marL="342900" lvl="2" indent="-342900"/>
                <a:r>
                  <a:rPr lang="en-US" sz="2400" dirty="0"/>
                  <a:t>This procedure is </a:t>
                </a:r>
                <a:r>
                  <a:rPr lang="en-US" sz="2400" dirty="0" smtClean="0"/>
                  <a:t>repeated for each line segment until a “new” voltage is determined at node 5. </a:t>
                </a:r>
              </a:p>
              <a:p>
                <a:pPr marL="342900" lvl="2" indent="-342900"/>
                <a:endParaRPr lang="en-US" sz="2400" dirty="0"/>
              </a:p>
              <a:p>
                <a:pPr marL="342900" lvl="2" indent="-342900"/>
                <a:r>
                  <a:rPr lang="en-US" sz="2400" dirty="0" smtClean="0"/>
                  <a:t>Using the new voltage a backward sweep is started that will lead to a new computed voltage at the source.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26260"/>
            <a:ext cx="8656016" cy="1371599"/>
          </a:xfrm>
        </p:spPr>
        <p:txBody>
          <a:bodyPr>
            <a:normAutofit/>
          </a:bodyPr>
          <a:lstStyle/>
          <a:p>
            <a:pPr marL="0" lvl="2" indent="0">
              <a:buNone/>
            </a:pPr>
            <a:r>
              <a:rPr lang="en-US" sz="2400" dirty="0" smtClean="0"/>
              <a:t>The forward and backward sweep process is continued until the difference between the computed and specified voltage at the source is within a given tolerance.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66" y="2293059"/>
            <a:ext cx="3165834" cy="1981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04800" y="2445459"/>
                <a:ext cx="54066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>
                    <a:latin typeface="Times New Roman" pitchFamily="18" charset="0"/>
                    <a:cs typeface="Times New Roman" pitchFamily="18" charset="0"/>
                  </a:rPr>
                  <a:t>Example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Figure 8 shows a single-phase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lateral with line impedance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𝑧</m:t>
                    </m:r>
                    <m:r>
                      <a:rPr lang="en-US" sz="2400" i="1">
                        <a:latin typeface="Cambria Math"/>
                      </a:rPr>
                      <m:t>=0.3+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0.6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Ω/mile.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445459"/>
                <a:ext cx="540666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691" t="-4061" r="-12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353788" y="3897370"/>
                <a:ext cx="6275612" cy="13558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The impedance of Segment 1-2 is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3000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=0.1705+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0.3409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8" y="3897370"/>
                <a:ext cx="6275612" cy="1355820"/>
              </a:xfrm>
              <a:prstGeom prst="rect">
                <a:avLst/>
              </a:prstGeom>
              <a:blipFill rotWithShape="1">
                <a:blip r:embed="rId4"/>
                <a:stretch>
                  <a:fillRect l="-1456" t="-3587" b="-8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87984" y="5188659"/>
                <a:ext cx="8656016" cy="1364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impedance of Segment 2-3 is    </a:t>
                </a: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0.3+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0.6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4000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5280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=0.2273+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0.4545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Ω.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4" y="5188659"/>
                <a:ext cx="8656016" cy="1364541"/>
              </a:xfrm>
              <a:prstGeom prst="rect">
                <a:avLst/>
              </a:prstGeom>
              <a:blipFill rotWithShape="1">
                <a:blip r:embed="rId5"/>
                <a:stretch>
                  <a:fillRect l="-1056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loads are: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=1500+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750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	(</a:t>
                </a:r>
                <a:r>
                  <a:rPr lang="en-US" dirty="0"/>
                  <a:t>kW + j </a:t>
                </a:r>
                <a:r>
                  <a:rPr lang="en-US" dirty="0" err="1"/>
                  <a:t>kVAr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=900+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500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source voltage at node 1 is 7,200 volts.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first forward sweep computes node 3 voltage as: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∙0=7200∠0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backward sweeps starts by computing load current at node 3: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900+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500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7200∠0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current flowing in Section 2-3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143.0∠−29.0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Then the voltage at node 2 is computed: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   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=7200∠0+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0.2273+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0.4545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∙143.0∠−29.1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=7260.1∠0.32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load current at node 2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1500+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750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∙1000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7260.1∠0.32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=231.0∠−26.3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current in segment 1-2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=373.9∠−27.3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 smtClean="0"/>
                  <a:t>A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The voltage at source node 1 is computed: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=7376.2∠0.97</m:t>
                    </m:r>
                  </m:oMath>
                </a14:m>
                <a:r>
                  <a:rPr lang="en-US" dirty="0"/>
                  <a:t>  V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2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Example (Continued)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Now compare the magnitude of computed node 1 voltage to the magnitude of specified source voltage.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𝐸𝑟𝑟𝑜𝑟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=176.2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If error is less than specified tolerance, solution is achieved.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Typical error tolerance is .0001 per-unit, thus for 7200 V is 7.2 V. </a:t>
                </a:r>
              </a:p>
              <a:p>
                <a:pPr marL="0" indent="0">
                  <a:buNone/>
                </a:pPr>
                <a:r>
                  <a:rPr lang="en-US" dirty="0" smtClean="0"/>
                  <a:t>Because 176.2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&gt;</m:t>
                    </m:r>
                  </m:oMath>
                </a14:m>
                <a:r>
                  <a:rPr lang="en-US" dirty="0" smtClean="0"/>
                  <a:t> 7.2, forward sweep begins by setting voltage at node 1 to specified source voltage: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=7200∠0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6800"/>
                <a:ext cx="9144000" cy="4953000"/>
              </a:xfrm>
              <a:blipFill rotWithShape="1">
                <a:blip r:embed="rId2"/>
                <a:stretch>
                  <a:fillRect l="-1000" t="-984" r="-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8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Forward Backward Sweep (FBS)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Example (Continued)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compute voltage at node 2 using value of node 1 voltage and computed line current from previous backward sweep. </a:t>
                </a:r>
              </a:p>
              <a:p>
                <a:r>
                  <a:rPr lang="en-US" sz="2400" dirty="0" smtClean="0"/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=7200∠0−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0.1705+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0.3409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∙373.9∠−27.2</m:t>
                    </m:r>
                  </m:oMath>
                </a14:m>
                <a:endParaRPr lang="en-US" sz="2400" i="1" dirty="0" smtClean="0"/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=7085.4∠−0.68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V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Continue the Forward sweep by computing the next downstream voltage. Currents computed in previous backward sweep are used in forward sweep.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23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=7026.0∠−1.02</m:t>
                    </m:r>
                  </m:oMath>
                </a14:m>
                <a:r>
                  <a:rPr lang="en-US" sz="2400" dirty="0"/>
                  <a:t> V</a:t>
                </a:r>
                <a:r>
                  <a:rPr lang="en-US" sz="2400" b="1" dirty="0"/>
                  <a:t>	</a:t>
                </a:r>
                <a:endParaRPr lang="en-US" sz="2400" b="1" dirty="0" smtClean="0"/>
              </a:p>
              <a:p>
                <a:endParaRPr lang="en-US" sz="2400" b="1" dirty="0"/>
              </a:p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Now repeat backward sweep starting with newly computed voltage at node 3.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3289"/>
                <a:ext cx="9144000" cy="5632311"/>
              </a:xfrm>
              <a:prstGeom prst="rect">
                <a:avLst/>
              </a:prstGeom>
              <a:blipFill rotWithShape="1">
                <a:blip r:embed="rId2"/>
                <a:stretch>
                  <a:fillRect l="-1000" t="-866" r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Backward 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5029200" cy="3429000"/>
          </a:xfrm>
        </p:spPr>
        <p:txBody>
          <a:bodyPr>
            <a:normAutofit fontScale="85000" lnSpcReduction="10000"/>
          </a:bodyPr>
          <a:lstStyle/>
          <a:p>
            <a:pPr marL="0" lvl="2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800" dirty="0" smtClean="0"/>
              <a:t>General Feeder</a:t>
            </a:r>
          </a:p>
          <a:p>
            <a:pPr marL="0" lvl="2" indent="0">
              <a:buNone/>
            </a:pPr>
            <a:endParaRPr lang="en-US" sz="2800" dirty="0" smtClean="0"/>
          </a:p>
          <a:p>
            <a:pPr marL="342900" lvl="2" indent="-342900"/>
            <a:r>
              <a:rPr lang="en-US" sz="2400" dirty="0" smtClean="0"/>
              <a:t>For a general feeder like the one shown in Figure 9, the following methodology is adopted.</a:t>
            </a:r>
          </a:p>
          <a:p>
            <a:pPr marL="342900" lvl="2" indent="-342900"/>
            <a:r>
              <a:rPr lang="en-US" sz="2400" dirty="0"/>
              <a:t>For the forward sweep, using the specified voltage at node 1, </a:t>
            </a:r>
            <a:r>
              <a:rPr lang="en-US" sz="2400" dirty="0" smtClean="0"/>
              <a:t>compute </a:t>
            </a:r>
            <a:r>
              <a:rPr lang="en-US" sz="2400" dirty="0"/>
              <a:t>the voltages at the “end” nodes (6, 8, 9, 11 and13)</a:t>
            </a:r>
          </a:p>
          <a:p>
            <a:pPr marL="342900" lvl="2" indent="-342900"/>
            <a:endParaRPr lang="en-US" sz="2400" dirty="0" smtClean="0"/>
          </a:p>
          <a:p>
            <a:pPr marL="0" lvl="2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	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 smtClean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lvl="2" indent="0"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034708"/>
            <a:ext cx="3306651" cy="37941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4495800"/>
            <a:ext cx="868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3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lvl="2" indent="-342900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backward sweep is first conducted from the “end” nodes to the “junction” nodes. “Junction” nodes in this case would be node 10 for nodes 11, 12; node 7 for nodes 8 and 9; node 5 for nodes 7 and 6 and finally node 4 for nodes 10, 5 and 7.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5024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4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0" lvl="2" indent="0">
              <a:buNone/>
            </a:pPr>
            <a:endParaRPr lang="en-US" sz="2400" dirty="0" smtClean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downstream “junction” node voltages are first calculated before moving to the upstream “junction” nodes. For example, in this case, voltage at node 7 is calculated before node 5; node 10 voltage is calculated before calculating voltage at node </a:t>
            </a:r>
            <a:r>
              <a:rPr lang="en-US" sz="2400" dirty="0" smtClean="0"/>
              <a:t>4. 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The backward sweep is completed with the calculation of the voltage at node 1 and compared with the specified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If the comparison is not within tolerance, a forward sweep is again conducted using new upstream voltages and the current from the previous backward sweep.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 smtClean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network consists of the lines and transformers that connect the nodes of a system.</a:t>
            </a:r>
          </a:p>
          <a:p>
            <a:endParaRPr lang="en-US" dirty="0" smtClean="0"/>
          </a:p>
          <a:p>
            <a:r>
              <a:rPr lang="en-US" dirty="0" smtClean="0"/>
              <a:t>While the diagram shows only a single line, three phases are actually represented.</a:t>
            </a:r>
          </a:p>
          <a:p>
            <a:endParaRPr lang="en-US" dirty="0" smtClean="0"/>
          </a:p>
          <a:p>
            <a:r>
              <a:rPr lang="en-US" dirty="0" smtClean="0"/>
              <a:t>The power that is injected at the nodes flows across the lines.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1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25429"/>
            <a:ext cx="4038600" cy="2675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87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2" indent="0">
              <a:buNone/>
            </a:pPr>
            <a:r>
              <a:rPr lang="en-US" sz="2800" dirty="0" smtClean="0"/>
              <a:t>General Feeder (Continued)</a:t>
            </a:r>
          </a:p>
          <a:p>
            <a:pPr marL="342900" lvl="2" indent="-342900"/>
            <a:endParaRPr lang="en-US" sz="2400" dirty="0"/>
          </a:p>
          <a:p>
            <a:pPr marL="342900" lvl="2" indent="-342900"/>
            <a:r>
              <a:rPr lang="en-US" sz="2400" dirty="0" smtClean="0"/>
              <a:t>The </a:t>
            </a:r>
            <a:r>
              <a:rPr lang="en-US" sz="2400" dirty="0"/>
              <a:t>forward sweep is completed when new end voltages are found. 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A </a:t>
            </a:r>
            <a:r>
              <a:rPr lang="en-US" sz="2400" dirty="0"/>
              <a:t>backward sweep is started with the new end </a:t>
            </a:r>
            <a:r>
              <a:rPr lang="en-US" sz="2400" dirty="0" smtClean="0"/>
              <a:t>voltages.</a:t>
            </a:r>
            <a:endParaRPr lang="en-US" sz="2400" dirty="0"/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Continue the forward and backward sweeps until the calculated voltage at the source is within the specified tolerance of the source voltage.</a:t>
            </a:r>
          </a:p>
          <a:p>
            <a:pPr marL="342900" lvl="2" indent="-342900"/>
            <a:endParaRPr lang="en-US" sz="2400" dirty="0" smtClean="0"/>
          </a:p>
          <a:p>
            <a:pPr marL="342900" lvl="2" indent="-342900"/>
            <a:r>
              <a:rPr lang="en-US" sz="2400" dirty="0" smtClean="0"/>
              <a:t>Thus all the node voltages and line currents are obtained in this way.</a:t>
            </a:r>
          </a:p>
          <a:p>
            <a:pPr marL="800100" lvl="3" indent="-342900"/>
            <a:endParaRPr lang="en-US" sz="2400" dirty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4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 smtClean="0"/>
          </a:p>
          <a:p>
            <a:pPr marL="800100" lvl="3" indent="-342900"/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9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5029200" cy="5791200"/>
          </a:xfrm>
        </p:spPr>
        <p:txBody>
          <a:bodyPr>
            <a:normAutofit/>
          </a:bodyPr>
          <a:lstStyle/>
          <a:p>
            <a:pPr marL="457200" lvl="2" indent="-457200"/>
            <a:r>
              <a:rPr lang="en-US" sz="2400" dirty="0"/>
              <a:t>For the unbalanced feeder analysis, as shown in </a:t>
            </a:r>
            <a:r>
              <a:rPr lang="en-US" sz="2400" dirty="0" smtClean="0"/>
              <a:t>Figure 10, </a:t>
            </a:r>
            <a:r>
              <a:rPr lang="en-US" sz="2400" dirty="0"/>
              <a:t>the feeder can be broken into “series” and “shunt” components. </a:t>
            </a:r>
          </a:p>
          <a:p>
            <a:pPr marL="457200" lvl="2" indent="-457200"/>
            <a:r>
              <a:rPr lang="en-US" sz="2400" i="1" dirty="0"/>
              <a:t>Series Components </a:t>
            </a:r>
            <a:r>
              <a:rPr lang="en-US" sz="2400" dirty="0"/>
              <a:t>will be Line Segments, Transformers and Voltage </a:t>
            </a:r>
            <a:r>
              <a:rPr lang="en-US" sz="2400" dirty="0" smtClean="0"/>
              <a:t>Regulators. </a:t>
            </a:r>
          </a:p>
          <a:p>
            <a:pPr marL="457200" lvl="2" indent="-457200"/>
            <a:r>
              <a:rPr lang="en-US" sz="2400" i="1" dirty="0" smtClean="0"/>
              <a:t>Shunt components</a:t>
            </a:r>
            <a:r>
              <a:rPr lang="en-US" sz="2400" dirty="0" smtClean="0"/>
              <a:t> will be Spot static loads, Spot induction machines, Distributed Loads and Capacitor Banks.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Using the generalized matrices, the voltage drops can be computed.</a:t>
            </a:r>
          </a:p>
          <a:p>
            <a:pPr marL="457200" lvl="3" indent="0">
              <a:buNone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305" y="990600"/>
            <a:ext cx="4122295" cy="5029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8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It is extremely important that the impedances and admittances of the line segments are computed using the exact spacing and phasing.</a:t>
            </a:r>
          </a:p>
          <a:p>
            <a:pPr marL="457200" lvl="2" indent="-457200"/>
            <a:endParaRPr lang="en-US" sz="2400" dirty="0" smtClean="0"/>
          </a:p>
          <a:p>
            <a:pPr marL="457200" lvl="2" indent="-457200"/>
            <a:endParaRPr lang="en-US" sz="2400" dirty="0" smtClean="0"/>
          </a:p>
          <a:p>
            <a:pPr marL="457200" lvl="2" indent="-457200"/>
            <a:r>
              <a:rPr lang="en-US" sz="2400" dirty="0" smtClean="0"/>
              <a:t>Because of the unbalanced loading and resulting unbalanced line currents, the voltage drops due to the mutual coupling of the lines becomes very important.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6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2" indent="-457200"/>
            <a:r>
              <a:rPr lang="en-US" sz="2400" dirty="0" smtClean="0"/>
              <a:t>An unbalanced feeder example </a:t>
            </a:r>
          </a:p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524000" y="2201093"/>
            <a:ext cx="6248400" cy="4343400"/>
            <a:chOff x="0" y="0"/>
            <a:chExt cx="8497603" cy="7084184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8497603" cy="7084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Connector 7"/>
            <p:cNvCxnSpPr/>
            <p:nvPr/>
          </p:nvCxnSpPr>
          <p:spPr>
            <a:xfrm rot="5400000">
              <a:off x="8036697" y="4791121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7946920" y="4910303"/>
              <a:ext cx="3512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>
              <a:off x="7956415" y="4967510"/>
              <a:ext cx="341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8036697" y="5067623"/>
              <a:ext cx="2002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290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Starting with an assumed or known voltage calculate the current consumed by each load in the system.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649576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Node 634 load: Phase a: 160 kW 110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b: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           Phase c: 120 kW 90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kVar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3888373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Assume: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2401+0j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-1200-2080j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   Phase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-1200+2080j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4400" y="5172888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Yields: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0" y="4019724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Given: I=(S/V)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</a:rPr>
              <a:t>*</a:t>
            </a:r>
            <a:endParaRPr lang="en-US" sz="2400" baseline="30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5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1600201"/>
            <a:ext cx="8229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 the currents at each node in the system until the current at the source is determined.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2153" y="2698849"/>
            <a:ext cx="4876800" cy="404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6629400" y="3124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66.6-45.8j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-57.4-24.6j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7.5+62.0j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12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0100" lvl="3" indent="-342900">
              <a:buFont typeface="Wingdings" pitchFamily="2" charset="2"/>
              <a:buChar char="§"/>
            </a:pPr>
            <a:endParaRPr lang="en-US" sz="2400" dirty="0"/>
          </a:p>
          <a:p>
            <a:pPr marL="800100" lvl="3" indent="-342900">
              <a:buFont typeface="Wingdings" pitchFamily="2" charset="2"/>
              <a:buChar char="§"/>
            </a:pPr>
            <a:endParaRPr lang="en-US" sz="2200" dirty="0" smtClean="0"/>
          </a:p>
          <a:p>
            <a:pPr marL="457200" lvl="3" indent="0">
              <a:buNone/>
            </a:pPr>
            <a:endParaRPr lang="en-US" sz="22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4038600"/>
            <a:ext cx="34766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842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Backward </a:t>
            </a:r>
            <a:r>
              <a:rPr lang="en-US" dirty="0"/>
              <a:t>Sweep (FBS)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0963" y="4262437"/>
            <a:ext cx="4267200" cy="2128838"/>
          </a:xfrm>
        </p:spPr>
        <p:txBody>
          <a:bodyPr>
            <a:noAutofit/>
          </a:bodyPr>
          <a:lstStyle/>
          <a:p>
            <a:r>
              <a:rPr lang="en-US" dirty="0"/>
              <a:t>Based on the new voltages recalculate the new current draw of each load and perform another sweep.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895600"/>
            <a:ext cx="42195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295400"/>
            <a:ext cx="8229600" cy="137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the calculated currents determine the voltage drops on each segment.</a:t>
            </a:r>
          </a:p>
          <a:p>
            <a:r>
              <a:rPr lang="en-US" dirty="0" smtClean="0"/>
              <a:t>Since the voltage drop is dependent on the load of the other phases a complete per phase calculation must be used.</a:t>
            </a:r>
            <a:endParaRPr lang="en-US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86251" y="3276600"/>
            <a:ext cx="3476625" cy="762000"/>
          </a:xfrm>
          <a:prstGeom prst="rect">
            <a:avLst/>
          </a:prstGeom>
          <a:noFill/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173709"/>
              </p:ext>
            </p:extLst>
          </p:nvPr>
        </p:nvGraphicFramePr>
        <p:xfrm>
          <a:off x="4368800" y="3321050"/>
          <a:ext cx="406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Equation" r:id="rId5" imgW="406080" imgH="215640" progId="Equation.3">
                  <p:embed/>
                </p:oleObj>
              </mc:Choice>
              <mc:Fallback>
                <p:oleObj name="Equation" r:id="rId5" imgW="4060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8800" y="3321050"/>
                        <a:ext cx="406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757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3 - Three Phase Current Injection (TCIM) Newton Raphson (NR) method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229600" cy="39925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This method uses power flow formulations based on current injections.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current injections are written in rectangular coordinates.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dirty="0" smtClean="0"/>
              <a:t>The set of nonlinear equations that results is solved using the Newton Raphson method. 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915400" cy="5562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Three phase current mismatches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b="0" i="1" dirty="0" smtClean="0">
                        <a:latin typeface="Cambria Math"/>
                      </a:rPr>
                      <m:t>={1,…,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are: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𝑠𝑝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𝛺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𝑠𝑡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where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is directly connected to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i="1" dirty="0" smtClean="0">
                        <a:latin typeface="Cambria Math"/>
                      </a:rPr>
                      <m:t> }</m:t>
                    </m:r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𝑘𝑖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𝑠𝑡</m:t>
                        </m:r>
                      </m:sup>
                    </m:sSubSup>
                  </m:oMath>
                </a14:m>
                <a:r>
                  <a:rPr lang="en-US" dirty="0" smtClean="0"/>
                  <a:t> is the nodal admittance bus matrix 			element.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915400" cy="5562600"/>
              </a:xfrm>
              <a:blipFill rotWithShape="1">
                <a:blip r:embed="rId2"/>
                <a:stretch>
                  <a:fillRect l="-958" t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0" y="1976735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3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Network Formulation Cont.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The “pi” model is a common representation for a transmission line.</a:t>
            </a:r>
          </a:p>
          <a:p>
            <a:endParaRPr lang="en-US" dirty="0" smtClean="0"/>
          </a:p>
          <a:p>
            <a:r>
              <a:rPr lang="en-US" dirty="0" smtClean="0"/>
              <a:t>There are two parts:</a:t>
            </a:r>
          </a:p>
          <a:p>
            <a:pPr lvl="1"/>
            <a:r>
              <a:rPr lang="en-US" dirty="0" smtClean="0"/>
              <a:t>A series impendence</a:t>
            </a:r>
          </a:p>
          <a:p>
            <a:pPr lvl="1"/>
            <a:r>
              <a:rPr lang="en-US" dirty="0" smtClean="0"/>
              <a:t>Two shunt capacitances</a:t>
            </a:r>
          </a:p>
          <a:p>
            <a:endParaRPr lang="en-US" dirty="0" smtClean="0"/>
          </a:p>
          <a:p>
            <a:r>
              <a:rPr lang="en-US" dirty="0" smtClean="0"/>
              <a:t>The pi model is adequate for a single line section when solving for a steady state values, i.e. powerflow.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74F4C-6F3E-484F-A934-9CF2ACF3304B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155574"/>
            <a:ext cx="4038600" cy="341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1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8599" y="1143000"/>
                <a:ext cx="8900719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2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8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Ø"/>
                  <a:defRPr sz="16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Times New Roman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The specified active and reactive powers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for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are: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/>
                  <a:t>   </a:t>
                </a:r>
                <a:endParaRPr lang="en-US" sz="2000" dirty="0" smtClea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𝑠𝑝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−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the active and reactive powers, respectively, of generators and loads. </a:t>
                </a:r>
                <a:endParaRPr lang="en-US" dirty="0"/>
              </a:p>
              <a:p>
                <a:r>
                  <a:rPr lang="en-US" dirty="0" smtClean="0"/>
                  <a:t>The effect of voltage level on system loads is represented by second order polynomial equations,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power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current components,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are constant impedance components of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load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pPr marL="0" indent="0">
                  <a:buFont typeface="Wingdings" pitchFamily="2" charset="2"/>
                  <a:buNone/>
                </a:pPr>
                <a:endParaRPr lang="en-US" dirty="0" smtClean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pPr marL="0" indent="0">
                  <a:buFont typeface="Wingdings" pitchFamily="2" charset="2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143000"/>
                <a:ext cx="8900719" cy="5715000"/>
              </a:xfrm>
              <a:prstGeom prst="rect">
                <a:avLst/>
              </a:prstGeom>
              <a:blipFill rotWithShape="1">
                <a:blip r:embed="rId2"/>
                <a:stretch>
                  <a:fillRect l="-1027" t="-854" r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001000" y="190499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88300" y="423865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Express Eq. (61) in terms of its real and imaginary parts: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𝑠𝑝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𝑠𝑡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915400" cy="4525963"/>
              </a:xfrm>
              <a:blipFill rotWithShape="1">
                <a:blip r:embed="rId2"/>
                <a:stretch>
                  <a:fillRect l="-958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05800" y="4343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15587" y="2743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25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Apply Newton’s method to (64) and (65).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r>
                        <a:rPr lang="en-US" sz="2200" b="1" i="1">
                          <a:latin typeface="Cambria Math"/>
                        </a:rPr>
                        <m:t>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∆</m:t>
                                </m:r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smtClean="0"/>
              </a:p>
              <a:p>
                <a:pPr marL="0" indent="0" algn="ctr">
                  <a:buNone/>
                </a:pPr>
                <a:r>
                  <a:rPr lang="en-US" sz="2200" dirty="0"/>
                  <a:t>w</a:t>
                </a:r>
                <a:r>
                  <a:rPr lang="en-US" sz="2200" dirty="0" smtClean="0"/>
                  <a:t>here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/>
                      </a:rPr>
                      <m:t>𝐉</m:t>
                    </m:r>
                    <m:r>
                      <a:rPr lang="en-US" sz="22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sz="2200" i="1">
                                      <a:latin typeface="Cambria Math"/>
                                    </a:rPr>
                                    <m:t>∆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200" i="1">
                                      <a:latin typeface="Cambria Math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𝑎𝑏𝑐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 smtClean="0"/>
                  <a:t>.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r>
                  <a:rPr lang="en-US" dirty="0" smtClean="0"/>
                  <a:t>The off-diagonal elements are identical to the corresponding elements of the bus admittance matrix.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848600" y="2632165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3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current mismatch of (66) for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and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can be expressed: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  + 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 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924800" y="3629967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49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95400"/>
                <a:ext cx="8991600" cy="5105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 smtClean="0"/>
                  <a:t> where active and reactive power mismatches given by:</a:t>
                </a:r>
              </a:p>
              <a:p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∆</m:t>
                          </m:r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𝑠𝑝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 smtClean="0"/>
                  <a:t>	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b="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b="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b="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b="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b="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𝑐𝑎𝑙𝑐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95400"/>
                <a:ext cx="8991600" cy="5105400"/>
              </a:xfrm>
              <a:blipFill rotWithShape="1">
                <a:blip r:embed="rId2"/>
                <a:stretch>
                  <a:fillRect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77200" y="2590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7200" y="4876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(69)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4799" y="1752600"/>
                <a:ext cx="8859473" cy="4093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The system of linear equations in (66) are solved for the voltage increments using sparse matrix techniques using the Tinney-2 ordering scheme.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At each iteration, the voltages are updated.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𝑎𝑏𝑐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𝑎𝑏𝑐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</a:rPr>
                                <m:t>   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" y="1752600"/>
                <a:ext cx="8859473" cy="4093621"/>
              </a:xfrm>
              <a:prstGeom prst="rect">
                <a:avLst/>
              </a:prstGeom>
              <a:blipFill rotWithShape="1">
                <a:blip r:embed="rId2"/>
                <a:stretch>
                  <a:fillRect l="-1032" t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229600" y="40386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4537" y="648266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3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i="1" dirty="0" smtClean="0"/>
                  <a:t>Representing PV Buses</a:t>
                </a:r>
              </a:p>
              <a:p>
                <a:pPr lvl="1"/>
                <a:r>
                  <a:rPr lang="en-US" sz="2400" dirty="0" smtClean="0"/>
                  <a:t>Assume a PV bus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 smtClean="0"/>
                  <a:t> is directly connected to buses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sz="2400" dirty="0" smtClean="0"/>
                  <a:t>. </a:t>
                </a:r>
              </a:p>
              <a:p>
                <a:pPr lvl="1"/>
                <a:r>
                  <a:rPr lang="en-US" sz="2400" dirty="0" smtClean="0"/>
                  <a:t>Then </a:t>
                </a:r>
                <a:r>
                  <a:rPr lang="en-US" sz="2400" dirty="0" err="1" smtClean="0"/>
                  <a:t>Eq</a:t>
                </a:r>
                <a:r>
                  <a:rPr lang="en-US" sz="2400" dirty="0" smtClean="0"/>
                  <a:t> (66) can be expressed:</a:t>
                </a:r>
              </a:p>
              <a:p>
                <a:endParaRPr lang="en-US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𝑰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𝒓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𝐼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𝐼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𝑟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</m:t>
                                                      </m:r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𝑖𝑖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1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𝒌</m:t>
                                    </m:r>
                                  </m:sub>
                                  <m:sup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𝒂𝒃𝒄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1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𝒊𝒌</m:t>
                                          </m:r>
                                        </m:sub>
                                        <m:sup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𝒂𝒃𝒄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𝒌𝒌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  <m:t>𝒂𝒃𝒄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𝒍𝒌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sz="2000" i="1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𝑎𝑏𝑐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/>
                                  </a:rPr>
                                  <m:t> 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𝑖𝑙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 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𝑘𝑙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 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𝑙𝑙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 ⋯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∆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𝑎𝑏𝑐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∆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𝑎𝑏𝑐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1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𝑽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1" i="1">
                                                              <a:latin typeface="Cambria Math"/>
                                                            </a:rPr>
                                                            <m:t>𝒌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𝒌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1" i="1">
                                                          <a:latin typeface="Cambria Math"/>
                                                        </a:rPr>
                                                        <m:t>𝒂𝒃𝒄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∆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𝑟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i="1">
                                                              <a:latin typeface="Cambria Math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  <m:sup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𝑎𝑏𝑐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∆</m:t>
                                                        </m:r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𝑉</m:t>
                                                            </m:r>
                                                          </m:e>
                                                          <m:sub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𝑚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2000" i="1">
                                                                    <a:latin typeface="Cambria Math"/>
                                                                  </a:rPr>
                                                                  <m:t>𝑙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2000" i="1">
                                                                <a:latin typeface="Cambria Math"/>
                                                              </a:rPr>
                                                              <m:t>𝑎𝑏𝑐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sz="2000" i="1">
                                                            <a:latin typeface="Cambria Math"/>
                                                          </a:rPr>
                                                          <m:t>⋮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19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29600" y="411480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8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Where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𝑖𝑚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bSup>
                  </m:oMath>
                </a14:m>
                <a:r>
                  <a:rPr lang="en-US" dirty="0" smtClean="0"/>
                  <a:t> ;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𝑖</m:t>
                    </m:r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r>
                      <a:rPr lang="en-US" b="0" i="1" dirty="0" smtClean="0">
                        <a:latin typeface="Cambria Math"/>
                      </a:rPr>
                      <m:t>𝑚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∈{1,…,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is a 6x6 sub-matrix. </a:t>
                </a:r>
              </a:p>
              <a:p>
                <a:endParaRPr lang="en-US" dirty="0"/>
              </a:p>
              <a:p>
                <a:r>
                  <a:rPr lang="en-US" dirty="0" smtClean="0"/>
                  <a:t>Since both the diagonal and off-diagonal elements of column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of (71) are functions of real and imaginary voltages, the Jacobian matrix will have to be updated at every iteration. </a:t>
                </a:r>
              </a:p>
              <a:p>
                <a:endParaRPr lang="en-US" dirty="0"/>
              </a:p>
              <a:p>
                <a:r>
                  <a:rPr lang="en-US" dirty="0" smtClean="0"/>
                  <a:t>Three-phase current mismatches at bus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are given by: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>
                                    <a:latin typeface="Cambria Math"/>
                                    <a:sym typeface="Wingdings"/>
                                  </a:rPr>
                                  <m:t>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𝑎𝑏𝑐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𝑏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   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∆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077200" y="485769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(72)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3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TCIM-NR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Powerful feature of TCIM comes from the fact that the Jacobian matrix has partitions that are identical to the bus admittance matrix. </a:t>
                </a:r>
              </a:p>
              <a:p>
                <a:r>
                  <a:rPr lang="en-US" u="sng" dirty="0" smtClean="0"/>
                  <a:t>Algorithm: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Initialize the iteration count and set voltages to initial value.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three-phase active and reactive power injections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69).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power mismatches (</a:t>
                </a:r>
                <a:r>
                  <a:rPr lang="en-US" sz="2400" dirty="0" err="1" smtClean="0"/>
                  <a:t>Eq’s</a:t>
                </a:r>
                <a:r>
                  <a:rPr lang="en-US" sz="2400" dirty="0" smtClean="0"/>
                  <a:t> 68).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Test for convergence: </a:t>
                </a:r>
                <a:r>
                  <a:rPr lang="en-US" sz="2400" dirty="0"/>
                  <a:t>if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and max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∆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400" dirty="0" smtClean="0"/>
                  <a:t> then finish, else go to next step.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Compute Jacobian matrix.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Solve (71) for voltage increments.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 smtClean="0"/>
                  <a:t>Update voltages (70), then go to Step 2. 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482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6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3 Concluding Comments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143" y="1295400"/>
            <a:ext cx="8612457" cy="4953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1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2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dirty="0" smtClean="0"/>
              <a:t>3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2200" smtClean="0"/>
              <a:t>4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90145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13508</TotalTime>
  <Words>8992</Words>
  <Application>Microsoft Office PowerPoint</Application>
  <PresentationFormat>On-screen Show (4:3)</PresentationFormat>
  <Paragraphs>1099</Paragraphs>
  <Slides>99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99</vt:i4>
      </vt:variant>
    </vt:vector>
  </HeadingPairs>
  <TitlesOfParts>
    <vt:vector size="103" baseType="lpstr">
      <vt:lpstr>Office Theme</vt:lpstr>
      <vt:lpstr>Equation</vt:lpstr>
      <vt:lpstr>Visio</vt:lpstr>
      <vt:lpstr>Microsoft Equation 3.0</vt:lpstr>
      <vt:lpstr>Substation and Distribution Automation  </vt:lpstr>
      <vt:lpstr>Module 3 Overview</vt:lpstr>
      <vt:lpstr>Part 1 - Review of Balanced Power Flow</vt:lpstr>
      <vt:lpstr>The Powerflow Problem</vt:lpstr>
      <vt:lpstr>The Powerflow Problem Cont.</vt:lpstr>
      <vt:lpstr>Power Injections</vt:lpstr>
      <vt:lpstr>The Network Formulation</vt:lpstr>
      <vt:lpstr>The Network Formulation Cont.</vt:lpstr>
      <vt:lpstr>The Network Formulation Cont.</vt:lpstr>
      <vt:lpstr>The Network Formulation Cont.</vt:lpstr>
      <vt:lpstr>PowerPoint Presentation</vt:lpstr>
      <vt:lpstr>PowerPoint Presentation</vt:lpstr>
      <vt:lpstr>The Network Formulation Cont.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Flow Solution Techniques</vt:lpstr>
      <vt:lpstr>Power Flow Solution Techniques</vt:lpstr>
      <vt:lpstr>Gauss Iterative Technique</vt:lpstr>
      <vt:lpstr>Gauss Iterative Technique</vt:lpstr>
      <vt:lpstr>Gauss Iterative Technique</vt:lpstr>
      <vt:lpstr>Gauss Iterative Technique</vt:lpstr>
      <vt:lpstr>Gauss Iterative Technique</vt:lpstr>
      <vt:lpstr>Power Flow Solution Techniques</vt:lpstr>
      <vt:lpstr>Gauss-Seidel Iterative Technique</vt:lpstr>
      <vt:lpstr>Gauss-Seidel Iterative Technique</vt:lpstr>
      <vt:lpstr>Power Flow Solution Techniques</vt:lpstr>
      <vt:lpstr>Newton Raphson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Newton Raphson For Power Systems</vt:lpstr>
      <vt:lpstr>Newton Raphson For Power Systems</vt:lpstr>
      <vt:lpstr>Newton Raphson For Power Systems</vt:lpstr>
      <vt:lpstr>Worked Powerflow Examples</vt:lpstr>
      <vt:lpstr>Gauss-Seidel Worked Example</vt:lpstr>
      <vt:lpstr>PowerPoint Presentation</vt:lpstr>
      <vt:lpstr>PowerPoint Presentation</vt:lpstr>
      <vt:lpstr>PowerPoint Presentation</vt:lpstr>
      <vt:lpstr>Gauss-Seidel Worked Example</vt:lpstr>
      <vt:lpstr>Gauss-Seidel Worked Example Cont.</vt:lpstr>
      <vt:lpstr>Gauss-Seidel Worked Example</vt:lpstr>
      <vt:lpstr>Gauss-Seidel Worked Example</vt:lpstr>
      <vt:lpstr>Newton Raphson Worked Example </vt:lpstr>
      <vt:lpstr>Newton Raphson Worked Example</vt:lpstr>
      <vt:lpstr>Newton Raphson Worked Example</vt:lpstr>
      <vt:lpstr>Newton Raphson Worked Example</vt:lpstr>
      <vt:lpstr>Part 1 - Review of balanced power flow</vt:lpstr>
      <vt:lpstr>Fast Decoupled Power Flow</vt:lpstr>
      <vt:lpstr>Fast Decoupled Power Flow</vt:lpstr>
      <vt:lpstr>Fast Decoupled Power Flow</vt:lpstr>
      <vt:lpstr>Fast Decoupled Power Flow</vt:lpstr>
      <vt:lpstr>Fast Decoupled Power Flow</vt:lpstr>
      <vt:lpstr>PowerPoint Presentation</vt:lpstr>
      <vt:lpstr>PowerPoint Presentation</vt:lpstr>
      <vt:lpstr>Fast Decoupled Power Flow</vt:lpstr>
      <vt:lpstr>Part 1 - Review of balanced power flow</vt:lpstr>
      <vt:lpstr>DC Power Flow</vt:lpstr>
      <vt:lpstr>Part 2 - 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PowerPoint Presentation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Forward Backward Sweep (FBS) Method</vt:lpstr>
      <vt:lpstr>Part 3 - Three Phase Current Injection (TCIM) Newton Raphson (NR) method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TCIM-NR</vt:lpstr>
      <vt:lpstr>Module 3 Concluding Comments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Substation and Distribution Automation Module 1</dc:title>
  <dc:creator>Kevin Schneider</dc:creator>
  <cp:lastModifiedBy>Staff</cp:lastModifiedBy>
  <cp:revision>580</cp:revision>
  <dcterms:created xsi:type="dcterms:W3CDTF">2006-08-16T00:00:00Z</dcterms:created>
  <dcterms:modified xsi:type="dcterms:W3CDTF">2011-11-21T16:23:14Z</dcterms:modified>
</cp:coreProperties>
</file>